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01" r:id="rId1"/>
    <p:sldMasterId id="2147483830" r:id="rId2"/>
  </p:sldMasterIdLst>
  <p:notesMasterIdLst>
    <p:notesMasterId r:id="rId27"/>
  </p:notesMasterIdLst>
  <p:sldIdLst>
    <p:sldId id="280" r:id="rId3"/>
    <p:sldId id="293" r:id="rId4"/>
    <p:sldId id="281" r:id="rId5"/>
    <p:sldId id="282" r:id="rId6"/>
    <p:sldId id="283" r:id="rId7"/>
    <p:sldId id="284" r:id="rId8"/>
    <p:sldId id="261" r:id="rId9"/>
    <p:sldId id="265" r:id="rId10"/>
    <p:sldId id="287" r:id="rId11"/>
    <p:sldId id="278" r:id="rId12"/>
    <p:sldId id="263" r:id="rId13"/>
    <p:sldId id="270" r:id="rId14"/>
    <p:sldId id="271" r:id="rId15"/>
    <p:sldId id="272" r:id="rId16"/>
    <p:sldId id="286" r:id="rId17"/>
    <p:sldId id="295" r:id="rId18"/>
    <p:sldId id="288" r:id="rId19"/>
    <p:sldId id="275" r:id="rId20"/>
    <p:sldId id="296" r:id="rId21"/>
    <p:sldId id="297" r:id="rId22"/>
    <p:sldId id="298" r:id="rId23"/>
    <p:sldId id="299" r:id="rId24"/>
    <p:sldId id="300" r:id="rId25"/>
    <p:sldId id="301" r:id="rId26"/>
  </p:sldIdLst>
  <p:sldSz cx="9906000" cy="6858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9" autoAdjust="0"/>
    <p:restoredTop sz="94660"/>
  </p:normalViewPr>
  <p:slideViewPr>
    <p:cSldViewPr snapToGrid="0">
      <p:cViewPr varScale="1">
        <p:scale>
          <a:sx n="110" d="100"/>
          <a:sy n="110" d="100"/>
        </p:scale>
        <p:origin x="26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25F961FC-671B-4C02-A62D-19A3ABE23764}" type="datetimeFigureOut">
              <a:rPr kumimoji="1" lang="ja-JP" altLang="en-US" smtClean="0"/>
              <a:t>2024/7/12</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20D4D04-E0F6-42B3-AF0A-DB7D6F967F7E}" type="slidenum">
              <a:rPr kumimoji="1" lang="ja-JP" altLang="en-US" smtClean="0"/>
              <a:t>‹#›</a:t>
            </a:fld>
            <a:endParaRPr kumimoji="1" lang="ja-JP" altLang="en-US"/>
          </a:p>
        </p:txBody>
      </p:sp>
    </p:spTree>
    <p:extLst>
      <p:ext uri="{BB962C8B-B14F-4D97-AF65-F5344CB8AC3E}">
        <p14:creationId xmlns:p14="http://schemas.microsoft.com/office/powerpoint/2010/main" val="28842561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20D4D04-E0F6-42B3-AF0A-DB7D6F967F7E}" type="slidenum">
              <a:rPr kumimoji="1" lang="ja-JP" altLang="en-US" smtClean="0"/>
              <a:t>1</a:t>
            </a:fld>
            <a:endParaRPr kumimoji="1" lang="ja-JP" altLang="en-US"/>
          </a:p>
        </p:txBody>
      </p:sp>
    </p:spTree>
    <p:extLst>
      <p:ext uri="{BB962C8B-B14F-4D97-AF65-F5344CB8AC3E}">
        <p14:creationId xmlns:p14="http://schemas.microsoft.com/office/powerpoint/2010/main" val="246753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20D4D04-E0F6-42B3-AF0A-DB7D6F967F7E}" type="slidenum">
              <a:rPr kumimoji="1" lang="ja-JP" altLang="en-US" smtClean="0"/>
              <a:t>3</a:t>
            </a:fld>
            <a:endParaRPr kumimoji="1" lang="ja-JP" altLang="en-US"/>
          </a:p>
        </p:txBody>
      </p:sp>
    </p:spTree>
    <p:extLst>
      <p:ext uri="{BB962C8B-B14F-4D97-AF65-F5344CB8AC3E}">
        <p14:creationId xmlns:p14="http://schemas.microsoft.com/office/powerpoint/2010/main" val="815137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96DE13-0C44-4A00-A177-FD510E94F2C6}"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013603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AE13468-0B2F-4C62-B72C-BE4E413F1F16}"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01298583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DF7C73B-BCF8-4F10-A733-AA8ECECC2878}"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042408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9171" y="-8468"/>
            <a:ext cx="9935592"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96DE13-0C44-4A00-A177-FD510E94F2C6}"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174235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FCE8C5-7D7A-4ACB-B9FA-F1D994E52A5F}"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155430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86445F3-812A-4584-BF90-1D74B0A234D5}"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152202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577F89-3CAF-4522-9BC6-62FF5C123D84}"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06372481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7CB6261-752E-4CB0-A391-1B5614D87CCA}" type="datetime1">
              <a:rPr lang="en-US" altLang="ja-JP" smtClean="0"/>
              <a:t>7/12/2024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532299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C453618-042F-4EA1-835D-DB0DF4A45509}" type="datetime1">
              <a:rPr lang="en-US" altLang="ja-JP" smtClean="0"/>
              <a:t>7/12/2024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290744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07ECE-D963-474F-A7E7-D05098938D14}" type="datetime1">
              <a:rPr lang="en-US" altLang="ja-JP" smtClean="0"/>
              <a:t>7/12/2024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735953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9999923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FCE8C5-7D7A-4ACB-B9FA-F1D994E52A5F}"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199147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80F997F-739B-4AD5-A4C6-286AE8FBF435}"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789585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925762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67114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605464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3155619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054587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7EA131B-7982-4217-A827-FA5D0675B6A4}"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964720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DF7C73B-BCF8-4F10-A733-AA8ECECC2878}"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224316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86445F3-812A-4584-BF90-1D74B0A234D5}"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40513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577F89-3CAF-4522-9BC6-62FF5C123D84}"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96869942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7CB6261-752E-4CB0-A391-1B5614D87CCA}" type="datetime1">
              <a:rPr lang="en-US" altLang="ja-JP" smtClean="0"/>
              <a:t>7/12/2024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60118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C453618-042F-4EA1-835D-DB0DF4A45509}" type="datetime1">
              <a:rPr lang="en-US" altLang="ja-JP" smtClean="0"/>
              <a:t>7/12/2024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587150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07ECE-D963-474F-A7E7-D05098938D14}" type="datetime1">
              <a:rPr lang="en-US" altLang="ja-JP" smtClean="0"/>
              <a:t>7/12/2024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642315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79627C4-460A-4DDB-996F-B0C0BBC06BB6}"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64169800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80F997F-739B-4AD5-A4C6-286AE8FBF435}"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644550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A131B-7982-4217-A827-FA5D0675B6A4}" type="datetime1">
              <a:rPr lang="en-US" altLang="ja-JP" smtClean="0"/>
              <a:t>7/12/2024</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3102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5593"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EA131B-7982-4217-A827-FA5D0675B6A4}" type="datetime1">
              <a:rPr lang="en-US" altLang="ja-JP" smtClean="0"/>
              <a:t>7/12/2024</a:t>
            </a:fld>
            <a:endParaRPr lang="en-US" dirty="0"/>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7507879"/>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Lst>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4"/><Relationship Id="rId1" Type="http://schemas.microsoft.com/office/2007/relationships/media" Target="../media/media9.mp4"/><Relationship Id="rId5" Type="http://schemas.openxmlformats.org/officeDocument/2006/relationships/image" Target="../media/image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4"/><Relationship Id="rId1" Type="http://schemas.microsoft.com/office/2007/relationships/media" Target="../media/media10.mp4"/><Relationship Id="rId5" Type="http://schemas.openxmlformats.org/officeDocument/2006/relationships/image" Target="../media/image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4"/><Relationship Id="rId1" Type="http://schemas.microsoft.com/office/2007/relationships/media" Target="../media/media11.mp4"/><Relationship Id="rId5" Type="http://schemas.openxmlformats.org/officeDocument/2006/relationships/image" Target="../media/image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4"/><Relationship Id="rId1" Type="http://schemas.microsoft.com/office/2007/relationships/media" Target="../media/media12.mp4"/><Relationship Id="rId5" Type="http://schemas.openxmlformats.org/officeDocument/2006/relationships/image" Target="../media/image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4"/><Relationship Id="rId1" Type="http://schemas.microsoft.com/office/2007/relationships/media" Target="../media/media13.mp4"/><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4"/><Relationship Id="rId1" Type="http://schemas.microsoft.com/office/2007/relationships/media" Target="../media/media14.mp4"/><Relationship Id="rId5"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4"/><Relationship Id="rId1" Type="http://schemas.microsoft.com/office/2007/relationships/media" Target="../media/media15.mp4"/><Relationship Id="rId5" Type="http://schemas.openxmlformats.org/officeDocument/2006/relationships/image" Target="../media/image1.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4"/><Relationship Id="rId1" Type="http://schemas.microsoft.com/office/2007/relationships/media" Target="../media/media16.mp4"/><Relationship Id="rId5" Type="http://schemas.openxmlformats.org/officeDocument/2006/relationships/image" Target="../media/image1.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4"/><Relationship Id="rId1" Type="http://schemas.microsoft.com/office/2007/relationships/media" Target="../media/media17.mp4"/><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audio" Target="../media/media18.mp4"/><Relationship Id="rId2" Type="http://schemas.microsoft.com/office/2007/relationships/media" Target="../media/media18.mp4"/><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audio" Target="../media/media19.mp4"/><Relationship Id="rId2" Type="http://schemas.microsoft.com/office/2007/relationships/media" Target="../media/media19.mp4"/><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audio" Target="../media/media20.mp4"/><Relationship Id="rId2" Type="http://schemas.microsoft.com/office/2007/relationships/media" Target="../media/media20.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hyperlink" Target="mailto:kawaura@drm.or.jp" TargetMode="Externa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p4"/><Relationship Id="rId1" Type="http://schemas.microsoft.com/office/2007/relationships/media" Target="../media/media21.mp4"/><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p4"/><Relationship Id="rId1" Type="http://schemas.microsoft.com/office/2007/relationships/media" Target="../media/media22.mp4"/><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3.mp4"/><Relationship Id="rId1" Type="http://schemas.microsoft.com/office/2007/relationships/media" Target="../media/media23.mp4"/><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4"/><Relationship Id="rId1" Type="http://schemas.microsoft.com/office/2007/relationships/media" Target="../media/media2.mp4"/><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4"/><Relationship Id="rId1" Type="http://schemas.microsoft.com/office/2007/relationships/media" Target="../media/media3.mp4"/><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4"/><Relationship Id="rId1" Type="http://schemas.microsoft.com/office/2007/relationships/media" Target="../media/media4.mp4"/><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4"/><Relationship Id="rId1" Type="http://schemas.microsoft.com/office/2007/relationships/media" Target="../media/media5.mp4"/><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4"/><Relationship Id="rId1" Type="http://schemas.microsoft.com/office/2007/relationships/media" Target="../media/media6.mp4"/><Relationship Id="rId5" Type="http://schemas.openxmlformats.org/officeDocument/2006/relationships/image" Target="../media/image1.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4"/><Relationship Id="rId1" Type="http://schemas.microsoft.com/office/2007/relationships/media" Target="../media/media7.mp4"/><Relationship Id="rId5"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4"/><Relationship Id="rId1" Type="http://schemas.microsoft.com/office/2007/relationships/media" Target="../media/media8.mp4"/><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8332" y="2178551"/>
            <a:ext cx="8025198" cy="1406324"/>
          </a:xfrm>
        </p:spPr>
        <p:txBody>
          <a:bodyPr>
            <a:normAutofit fontScale="90000"/>
          </a:bodyPr>
          <a:lstStyle/>
          <a:p>
            <a:pPr algn="ctr"/>
            <a:r>
              <a:rPr lang="ja-JP" altLang="en-US" sz="2600" b="1" dirty="0">
                <a:solidFill>
                  <a:schemeClr val="tx1"/>
                </a:solidFill>
                <a:latin typeface="ＭＳ Ｐゴシック" panose="020B0600070205080204" pitchFamily="50" charset="-128"/>
                <a:ea typeface="ＭＳ Ｐゴシック" panose="020B0600070205080204" pitchFamily="50" charset="-128"/>
              </a:rPr>
              <a:t>令和６年度　</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en-US" altLang="ja-JP" sz="2600" b="1" dirty="0">
                <a:solidFill>
                  <a:schemeClr val="tx1"/>
                </a:solidFill>
                <a:latin typeface="ＭＳ Ｐゴシック" panose="020B0600070205080204" pitchFamily="50" charset="-128"/>
                <a:ea typeface="ＭＳ Ｐゴシック" panose="020B0600070205080204" pitchFamily="50" charset="-128"/>
              </a:rPr>
              <a:t>【</a:t>
            </a:r>
            <a:r>
              <a:rPr lang="ja-JP" altLang="en-US" sz="2600" b="1" dirty="0">
                <a:solidFill>
                  <a:schemeClr val="tx1"/>
                </a:solidFill>
                <a:latin typeface="ＭＳ Ｐゴシック" panose="020B0600070205080204" pitchFamily="50" charset="-128"/>
                <a:ea typeface="ＭＳ Ｐゴシック" panose="020B0600070205080204" pitchFamily="50" charset="-128"/>
              </a:rPr>
              <a:t>デジタル道路地図更新のための資料収集リスト</a:t>
            </a:r>
            <a:r>
              <a:rPr lang="en-US" altLang="ja-JP" sz="2600" b="1" dirty="0">
                <a:solidFill>
                  <a:schemeClr val="tx1"/>
                </a:solidFill>
                <a:latin typeface="ＭＳ Ｐゴシック" panose="020B0600070205080204" pitchFamily="50" charset="-128"/>
                <a:ea typeface="ＭＳ Ｐゴシック" panose="020B0600070205080204" pitchFamily="50" charset="-128"/>
              </a:rPr>
              <a:t>】</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ja-JP" altLang="en-US" sz="2600" b="1" dirty="0">
                <a:solidFill>
                  <a:schemeClr val="tx1"/>
                </a:solidFill>
                <a:latin typeface="ＭＳ Ｐゴシック" panose="020B0600070205080204" pitchFamily="50" charset="-128"/>
                <a:ea typeface="ＭＳ Ｐゴシック" panose="020B0600070205080204" pitchFamily="50" charset="-128"/>
              </a:rPr>
              <a:t>作成要領</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en-US" altLang="ja-JP" sz="3600" b="1" dirty="0">
                <a:solidFill>
                  <a:schemeClr val="tx1"/>
                </a:solidFill>
                <a:latin typeface="ＭＳ Ｐゴシック" panose="020B0600070205080204" pitchFamily="50" charset="-128"/>
                <a:ea typeface="ＭＳ Ｐゴシック" panose="020B0600070205080204" pitchFamily="50" charset="-128"/>
              </a:rPr>
              <a:t>-</a:t>
            </a:r>
            <a:r>
              <a:rPr lang="ja-JP" altLang="en-US" sz="3600" b="1" dirty="0">
                <a:solidFill>
                  <a:schemeClr val="tx1"/>
                </a:solidFill>
                <a:latin typeface="ＭＳ Ｐゴシック" panose="020B0600070205080204" pitchFamily="50" charset="-128"/>
                <a:ea typeface="ＭＳ Ｐゴシック" panose="020B0600070205080204" pitchFamily="50" charset="-128"/>
              </a:rPr>
              <a:t>市町村</a:t>
            </a:r>
            <a:r>
              <a:rPr lang="en-US" altLang="ja-JP" sz="3600" b="1" dirty="0">
                <a:solidFill>
                  <a:schemeClr val="tx1"/>
                </a:solidFill>
                <a:latin typeface="ＭＳ Ｐゴシック" panose="020B0600070205080204" pitchFamily="50" charset="-128"/>
                <a:ea typeface="ＭＳ Ｐゴシック" panose="020B0600070205080204" pitchFamily="50" charset="-128"/>
              </a:rPr>
              <a:t>-</a:t>
            </a:r>
            <a:endParaRPr lang="ja-JP" altLang="en-US" sz="3600" b="1" dirty="0">
              <a:solidFill>
                <a:schemeClr val="tx1"/>
              </a:solidFill>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1"/>
          </p:nvPr>
        </p:nvSpPr>
        <p:spPr>
          <a:xfrm>
            <a:off x="1428427" y="5052012"/>
            <a:ext cx="6310636" cy="891230"/>
          </a:xfrm>
        </p:spPr>
        <p:txBody>
          <a:bodyPr>
            <a:normAutofit/>
          </a:bodyPr>
          <a:lstStyle/>
          <a:p>
            <a:pPr algn="ctr"/>
            <a:r>
              <a:rPr lang="en-US" altLang="ja-JP" sz="2925" b="1" dirty="0">
                <a:solidFill>
                  <a:schemeClr val="tx1"/>
                </a:solidFill>
                <a:latin typeface="ＭＳ Ｐゴシック" panose="020B0600070205080204" pitchFamily="50" charset="-128"/>
                <a:ea typeface="ＭＳ Ｐゴシック" panose="020B0600070205080204" pitchFamily="50" charset="-128"/>
              </a:rPr>
              <a:t>2024</a:t>
            </a:r>
            <a:r>
              <a:rPr lang="ja-JP" altLang="en-US" sz="2925" b="1" dirty="0">
                <a:solidFill>
                  <a:schemeClr val="tx1"/>
                </a:solidFill>
                <a:latin typeface="ＭＳ Ｐゴシック" panose="020B0600070205080204" pitchFamily="50" charset="-128"/>
                <a:ea typeface="ＭＳ Ｐゴシック" panose="020B0600070205080204" pitchFamily="50" charset="-128"/>
              </a:rPr>
              <a:t>年</a:t>
            </a:r>
            <a:r>
              <a:rPr lang="en-US" altLang="ja-JP" sz="2925" b="1" dirty="0">
                <a:solidFill>
                  <a:schemeClr val="tx1"/>
                </a:solidFill>
                <a:latin typeface="ＭＳ Ｐゴシック" panose="020B0600070205080204" pitchFamily="50" charset="-128"/>
                <a:ea typeface="ＭＳ Ｐゴシック" panose="020B0600070205080204" pitchFamily="50" charset="-128"/>
              </a:rPr>
              <a:t>7</a:t>
            </a:r>
            <a:r>
              <a:rPr lang="ja-JP" altLang="en-US" sz="2925" b="1">
                <a:solidFill>
                  <a:schemeClr val="tx1"/>
                </a:solidFill>
                <a:latin typeface="ＭＳ Ｐゴシック" panose="020B0600070205080204" pitchFamily="50" charset="-128"/>
                <a:ea typeface="ＭＳ Ｐゴシック" panose="020B0600070205080204" pitchFamily="50" charset="-128"/>
              </a:rPr>
              <a:t>月</a:t>
            </a:r>
            <a:endParaRPr lang="ja-JP" altLang="en-US" sz="2925" b="1" dirty="0">
              <a:solidFill>
                <a:schemeClr val="tx1"/>
              </a:solidFill>
              <a:latin typeface="ＭＳ Ｐゴシック" panose="020B0600070205080204" pitchFamily="50" charset="-128"/>
              <a:ea typeface="ＭＳ Ｐゴシック" panose="020B0600070205080204" pitchFamily="50" charset="-128"/>
            </a:endParaRPr>
          </a:p>
        </p:txBody>
      </p:sp>
      <p:sp>
        <p:nvSpPr>
          <p:cNvPr id="4" name="タイトル 1">
            <a:extLst>
              <a:ext uri="{FF2B5EF4-FFF2-40B4-BE49-F238E27FC236}">
                <a16:creationId xmlns:a16="http://schemas.microsoft.com/office/drawing/2014/main" id="{71B7367C-6306-2BBD-6A28-334C4C38E0AC}"/>
              </a:ext>
            </a:extLst>
          </p:cNvPr>
          <p:cNvSpPr txBox="1">
            <a:spLocks/>
          </p:cNvSpPr>
          <p:nvPr/>
        </p:nvSpPr>
        <p:spPr>
          <a:xfrm>
            <a:off x="113329" y="5892442"/>
            <a:ext cx="8460201" cy="650765"/>
          </a:xfrm>
          <a:prstGeom prst="rect">
            <a:avLst/>
          </a:prstGeom>
        </p:spPr>
        <p:txBody>
          <a:bodyPr vert="horz" lIns="91440" tIns="45720" rIns="91440" bIns="45720" rtlCol="0" anchor="b">
            <a:normAutofit fontScale="97500"/>
          </a:bodyPr>
          <a:lstStyle>
            <a:lvl1pPr algn="r" defTabSz="457200" rtl="0" eaLnBrk="1" latinLnBrk="0" hangingPunct="1">
              <a:spcBef>
                <a:spcPct val="0"/>
              </a:spcBef>
              <a:buNone/>
              <a:defRPr kumimoji="1" sz="54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r>
              <a:rPr lang="en-US" altLang="ja-JP" sz="1600" b="1" dirty="0">
                <a:solidFill>
                  <a:srgbClr val="FF0000"/>
                </a:solidFill>
                <a:latin typeface="ＭＳ Ｐゴシック" panose="020B0600070205080204" pitchFamily="50" charset="-128"/>
                <a:ea typeface="ＭＳ Ｐゴシック" panose="020B0600070205080204" pitchFamily="50" charset="-128"/>
              </a:rPr>
              <a:t>※</a:t>
            </a:r>
            <a:r>
              <a:rPr lang="ja-JP" altLang="en-US" sz="1600" b="1" dirty="0">
                <a:solidFill>
                  <a:srgbClr val="FF0000"/>
                </a:solidFill>
                <a:latin typeface="ＭＳ Ｐゴシック" panose="020B0600070205080204" pitchFamily="50" charset="-128"/>
                <a:ea typeface="ＭＳ Ｐゴシック" panose="020B0600070205080204" pitchFamily="50" charset="-128"/>
              </a:rPr>
              <a:t>音声付きのパワーポイントファイルです。（全体</a:t>
            </a:r>
            <a:r>
              <a:rPr lang="ja-JP" altLang="en-US" sz="1600" b="1">
                <a:solidFill>
                  <a:srgbClr val="FF0000"/>
                </a:solidFill>
                <a:latin typeface="ＭＳ Ｐゴシック" panose="020B0600070205080204" pitchFamily="50" charset="-128"/>
                <a:ea typeface="ＭＳ Ｐゴシック" panose="020B0600070205080204" pitchFamily="50" charset="-128"/>
              </a:rPr>
              <a:t>で２３分</a:t>
            </a:r>
            <a:r>
              <a:rPr lang="ja-JP" altLang="en-US" sz="1600" b="1" dirty="0">
                <a:solidFill>
                  <a:srgbClr val="FF0000"/>
                </a:solidFill>
                <a:latin typeface="ＭＳ Ｐゴシック" panose="020B0600070205080204" pitchFamily="50" charset="-128"/>
                <a:ea typeface="ＭＳ Ｐゴシック" panose="020B0600070205080204" pitchFamily="50" charset="-128"/>
              </a:rPr>
              <a:t>程度）</a:t>
            </a:r>
            <a:endParaRPr lang="en-US" altLang="ja-JP" sz="1600" b="1" dirty="0">
              <a:solidFill>
                <a:srgbClr val="FF0000"/>
              </a:solidFill>
              <a:latin typeface="ＭＳ Ｐゴシック" panose="020B0600070205080204" pitchFamily="50" charset="-128"/>
              <a:ea typeface="ＭＳ Ｐゴシック" panose="020B0600070205080204" pitchFamily="50" charset="-128"/>
            </a:endParaRPr>
          </a:p>
          <a:p>
            <a:pPr algn="l"/>
            <a:r>
              <a:rPr lang="ja-JP" altLang="en-US" sz="1600" b="1" dirty="0">
                <a:solidFill>
                  <a:srgbClr val="FF0000"/>
                </a:solidFill>
                <a:latin typeface="ＭＳ Ｐゴシック" panose="020B0600070205080204" pitchFamily="50" charset="-128"/>
                <a:ea typeface="ＭＳ Ｐゴシック" panose="020B0600070205080204" pitchFamily="50" charset="-128"/>
              </a:rPr>
              <a:t>　　音声を聞く場合は、「スライドショー」で「最初から」か「現在のスライドから」を選択して下さい。</a:t>
            </a:r>
          </a:p>
        </p:txBody>
      </p:sp>
    </p:spTree>
    <p:extLst>
      <p:ext uri="{BB962C8B-B14F-4D97-AF65-F5344CB8AC3E}">
        <p14:creationId xmlns:p14="http://schemas.microsoft.com/office/powerpoint/2010/main" val="48123112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E5685AA-8ABA-5AAF-D207-CF9B28A21F9C}"/>
              </a:ext>
            </a:extLst>
          </p:cNvPr>
          <p:cNvPicPr>
            <a:picLocks noChangeAspect="1"/>
          </p:cNvPicPr>
          <p:nvPr/>
        </p:nvPicPr>
        <p:blipFill>
          <a:blip r:embed="rId4"/>
          <a:stretch>
            <a:fillRect/>
          </a:stretch>
        </p:blipFill>
        <p:spPr>
          <a:xfrm>
            <a:off x="7419861" y="537827"/>
            <a:ext cx="2187973" cy="1068719"/>
          </a:xfrm>
          <a:prstGeom prst="rect">
            <a:avLst/>
          </a:prstGeom>
        </p:spPr>
      </p:pic>
      <p:sp>
        <p:nvSpPr>
          <p:cNvPr id="5" name="コンテンツ プレースホルダー 2">
            <a:extLst>
              <a:ext uri="{FF2B5EF4-FFF2-40B4-BE49-F238E27FC236}">
                <a16:creationId xmlns:a16="http://schemas.microsoft.com/office/drawing/2014/main" id="{97E8A0FE-81F8-9D3A-4C74-17BA7C60658A}"/>
              </a:ext>
            </a:extLst>
          </p:cNvPr>
          <p:cNvSpPr>
            <a:spLocks noGrp="1"/>
          </p:cNvSpPr>
          <p:nvPr>
            <p:ph idx="1"/>
          </p:nvPr>
        </p:nvSpPr>
        <p:spPr>
          <a:xfrm>
            <a:off x="671408" y="1541934"/>
            <a:ext cx="8804659" cy="4263365"/>
          </a:xfrm>
        </p:spPr>
        <p:txBody>
          <a:bodyPr>
            <a:normAutofit/>
          </a:bodyPr>
          <a:lstStyle/>
          <a:p>
            <a:pPr marL="0" indent="0">
              <a:buNone/>
            </a:pPr>
            <a:r>
              <a:rPr lang="ja-JP" altLang="en-US" sz="2000" dirty="0">
                <a:latin typeface="+mj-ea"/>
                <a:ea typeface="+mj-ea"/>
              </a:rPr>
              <a:t>記載してある事業内容</a:t>
            </a:r>
            <a:endParaRPr lang="en-US" altLang="ja-JP" sz="2000" dirty="0">
              <a:latin typeface="+mj-ea"/>
              <a:ea typeface="+mj-ea"/>
            </a:endParaRPr>
          </a:p>
          <a:p>
            <a:pPr marL="0" indent="0">
              <a:buNone/>
            </a:pPr>
            <a:r>
              <a:rPr lang="ja-JP" altLang="en-US" sz="2000" dirty="0">
                <a:latin typeface="+mj-ea"/>
                <a:ea typeface="+mj-ea"/>
              </a:rPr>
              <a:t>・のり面の整備・歩道の設置等</a:t>
            </a:r>
            <a:endParaRPr lang="en-US" altLang="ja-JP" sz="2000" dirty="0">
              <a:latin typeface="+mj-ea"/>
              <a:ea typeface="+mj-ea"/>
            </a:endParaRPr>
          </a:p>
          <a:p>
            <a:pPr marL="0" indent="0">
              <a:buNone/>
            </a:pPr>
            <a:r>
              <a:rPr lang="ja-JP" altLang="en-US" sz="2000" dirty="0">
                <a:latin typeface="+mj-ea"/>
                <a:ea typeface="+mj-ea"/>
              </a:rPr>
              <a:t>　⇒</a:t>
            </a:r>
            <a:r>
              <a:rPr lang="ja-JP" altLang="en-US" sz="2000" dirty="0">
                <a:solidFill>
                  <a:srgbClr val="FF0000"/>
                </a:solidFill>
                <a:latin typeface="+mj-ea"/>
                <a:ea typeface="+mj-ea"/>
              </a:rPr>
              <a:t>事業内容が更新対象外（次年度のリストから除外）</a:t>
            </a:r>
            <a:endParaRPr lang="en-US" altLang="ja-JP" sz="2000" dirty="0">
              <a:solidFill>
                <a:srgbClr val="FF0000"/>
              </a:solidFill>
              <a:latin typeface="+mj-ea"/>
              <a:ea typeface="+mj-ea"/>
            </a:endParaRPr>
          </a:p>
          <a:p>
            <a:pPr marL="0" indent="0">
              <a:buNone/>
            </a:pPr>
            <a:r>
              <a:rPr lang="ja-JP" altLang="en-US" sz="2000" dirty="0">
                <a:latin typeface="+mj-ea"/>
                <a:ea typeface="+mj-ea"/>
              </a:rPr>
              <a:t>・供用が</a:t>
            </a:r>
            <a:r>
              <a:rPr lang="en-US" altLang="ja-JP" sz="2000" dirty="0">
                <a:latin typeface="+mj-ea"/>
                <a:ea typeface="+mj-ea"/>
              </a:rPr>
              <a:t>R</a:t>
            </a:r>
            <a:r>
              <a:rPr lang="ja-JP" altLang="en-US" sz="2000" dirty="0">
                <a:latin typeface="+mj-ea"/>
                <a:ea typeface="+mj-ea"/>
              </a:rPr>
              <a:t>８年より後である等</a:t>
            </a:r>
            <a:endParaRPr lang="en-US" altLang="ja-JP" sz="2000" dirty="0">
              <a:latin typeface="+mj-ea"/>
              <a:ea typeface="+mj-ea"/>
            </a:endParaRPr>
          </a:p>
          <a:p>
            <a:pPr marL="0" indent="0">
              <a:buNone/>
            </a:pPr>
            <a:r>
              <a:rPr lang="ja-JP" altLang="en-US" sz="2000" dirty="0">
                <a:latin typeface="+mj-ea"/>
                <a:ea typeface="+mj-ea"/>
              </a:rPr>
              <a:t>　⇒</a:t>
            </a:r>
            <a:r>
              <a:rPr lang="ja-JP" altLang="en-US" sz="2000" dirty="0">
                <a:solidFill>
                  <a:srgbClr val="FF0000"/>
                </a:solidFill>
                <a:latin typeface="+mj-ea"/>
                <a:ea typeface="+mj-ea"/>
              </a:rPr>
              <a:t>供用年度が更新対象外（次年度のリストにも記載）</a:t>
            </a:r>
            <a:endParaRPr lang="en-US" altLang="ja-JP" sz="2000" dirty="0">
              <a:solidFill>
                <a:srgbClr val="FF0000"/>
              </a:solidFill>
              <a:latin typeface="+mj-ea"/>
              <a:ea typeface="+mj-ea"/>
            </a:endParaRPr>
          </a:p>
          <a:p>
            <a:pPr marL="0" indent="0">
              <a:buNone/>
            </a:pPr>
            <a:r>
              <a:rPr lang="ja-JP" altLang="en-US" sz="2000" dirty="0">
                <a:solidFill>
                  <a:srgbClr val="FF0000"/>
                </a:solidFill>
                <a:latin typeface="+mj-ea"/>
                <a:ea typeface="+mj-ea"/>
              </a:rPr>
              <a:t>　</a:t>
            </a:r>
            <a:r>
              <a:rPr lang="ja-JP" altLang="en-US" sz="2000" dirty="0">
                <a:latin typeface="+mj-ea"/>
                <a:ea typeface="+mj-ea"/>
              </a:rPr>
              <a:t>であった場合</a:t>
            </a:r>
            <a:endParaRPr lang="en-US" altLang="ja-JP" sz="2000" dirty="0">
              <a:latin typeface="+mj-ea"/>
              <a:ea typeface="+mj-ea"/>
            </a:endParaRPr>
          </a:p>
          <a:p>
            <a:pPr marL="0" indent="0">
              <a:buNone/>
            </a:pPr>
            <a:endParaRPr lang="en-US" altLang="ja-JP" sz="2000" dirty="0">
              <a:latin typeface="+mj-ea"/>
              <a:ea typeface="+mj-ea"/>
            </a:endParaRPr>
          </a:p>
          <a:p>
            <a:pPr marL="0" indent="0">
              <a:buNone/>
            </a:pPr>
            <a:r>
              <a:rPr lang="ja-JP" altLang="en-US" sz="2000" dirty="0">
                <a:latin typeface="+mj-ea"/>
                <a:ea typeface="+mj-ea"/>
              </a:rPr>
              <a:t>備考欄に “</a:t>
            </a:r>
            <a:r>
              <a:rPr lang="ja-JP" altLang="en-US" sz="2000" dirty="0">
                <a:solidFill>
                  <a:srgbClr val="FF0000"/>
                </a:solidFill>
                <a:latin typeface="+mj-ea"/>
                <a:ea typeface="+mj-ea"/>
              </a:rPr>
              <a:t>〇〇のため該当しない</a:t>
            </a:r>
            <a:r>
              <a:rPr lang="ja-JP" altLang="en-US" sz="2000" dirty="0">
                <a:latin typeface="+mj-ea"/>
                <a:ea typeface="+mj-ea"/>
              </a:rPr>
              <a:t>”と記入</a:t>
            </a:r>
            <a:endParaRPr lang="en-US" altLang="ja-JP" sz="2000" dirty="0">
              <a:latin typeface="+mj-ea"/>
              <a:ea typeface="+mj-ea"/>
            </a:endParaRPr>
          </a:p>
          <a:p>
            <a:pPr marL="0" indent="0">
              <a:buNone/>
            </a:pPr>
            <a:r>
              <a:rPr lang="ja-JP" altLang="en-US" sz="2000" dirty="0">
                <a:latin typeface="+mj-ea"/>
                <a:ea typeface="+mj-ea"/>
              </a:rPr>
              <a:t>　〇〇⇒のり面整備・歩道設置・供用年度が</a:t>
            </a:r>
            <a:r>
              <a:rPr lang="en-US" altLang="ja-JP" sz="2000" dirty="0">
                <a:latin typeface="+mj-ea"/>
                <a:ea typeface="+mj-ea"/>
              </a:rPr>
              <a:t>R9</a:t>
            </a:r>
            <a:r>
              <a:rPr lang="ja-JP" altLang="en-US" sz="2000" dirty="0">
                <a:latin typeface="+mj-ea"/>
                <a:ea typeface="+mj-ea"/>
              </a:rPr>
              <a:t>年度等</a:t>
            </a:r>
            <a:endParaRPr lang="en-US" altLang="ja-JP" sz="2000" dirty="0">
              <a:latin typeface="+mj-ea"/>
              <a:ea typeface="+mj-ea"/>
            </a:endParaRPr>
          </a:p>
          <a:p>
            <a:pPr marL="0" indent="0">
              <a:buNone/>
            </a:pPr>
            <a:endParaRPr lang="en-US" altLang="ja-JP" sz="2400" dirty="0">
              <a:latin typeface="+mj-ea"/>
              <a:ea typeface="+mj-ea"/>
            </a:endParaRPr>
          </a:p>
        </p:txBody>
      </p:sp>
      <p:sp>
        <p:nvSpPr>
          <p:cNvPr id="6" name="スライド番号プレースホルダー 5"/>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10</a:t>
            </a:fld>
            <a:endParaRPr lang="en-US" sz="1800" b="1" dirty="0">
              <a:solidFill>
                <a:schemeClr val="tx1"/>
              </a:solidFill>
              <a:latin typeface="+mj-ea"/>
              <a:ea typeface="+mj-ea"/>
            </a:endParaRPr>
          </a:p>
        </p:txBody>
      </p:sp>
      <p:sp>
        <p:nvSpPr>
          <p:cNvPr id="8" name="コンテンツ プレースホルダー 2"/>
          <p:cNvSpPr txBox="1">
            <a:spLocks/>
          </p:cNvSpPr>
          <p:nvPr/>
        </p:nvSpPr>
        <p:spPr>
          <a:xfrm>
            <a:off x="808724" y="4324227"/>
            <a:ext cx="8930878" cy="249540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dirty="0">
              <a:latin typeface="+mj-ea"/>
              <a:ea typeface="+mj-ea"/>
            </a:endParaRPr>
          </a:p>
          <a:p>
            <a:pPr marL="0" indent="0">
              <a:buFont typeface="Arial" panose="020B0604020202020204" pitchFamily="34" charset="0"/>
              <a:buNone/>
            </a:pPr>
            <a:endParaRPr lang="en-US" altLang="ja-JP" dirty="0">
              <a:solidFill>
                <a:srgbClr val="00B050"/>
              </a:solidFill>
              <a:latin typeface="+mj-ea"/>
              <a:ea typeface="+mj-ea"/>
            </a:endParaRPr>
          </a:p>
          <a:p>
            <a:pPr marL="0" indent="0">
              <a:buFont typeface="Arial" panose="020B0604020202020204" pitchFamily="34" charset="0"/>
              <a:buNone/>
            </a:pPr>
            <a:r>
              <a:rPr lang="ja-JP" altLang="en-US" sz="2681" dirty="0">
                <a:solidFill>
                  <a:srgbClr val="0070C0"/>
                </a:solidFill>
                <a:latin typeface="+mj-ea"/>
                <a:ea typeface="+mj-ea"/>
              </a:rPr>
              <a:t>　</a:t>
            </a:r>
            <a:endParaRPr lang="en-US" altLang="ja-JP" sz="2900" dirty="0">
              <a:latin typeface="+mj-ea"/>
              <a:ea typeface="+mj-ea"/>
            </a:endParaRPr>
          </a:p>
          <a:p>
            <a:pPr marL="0" indent="0">
              <a:buFont typeface="Arial" panose="020B0604020202020204" pitchFamily="34" charset="0"/>
              <a:buNone/>
            </a:pPr>
            <a:r>
              <a:rPr lang="ja-JP" altLang="en-US" sz="6500" dirty="0">
                <a:solidFill>
                  <a:srgbClr val="0070C0"/>
                </a:solidFill>
                <a:latin typeface="+mj-ea"/>
                <a:ea typeface="+mj-ea"/>
              </a:rPr>
              <a:t>　</a:t>
            </a:r>
            <a:endParaRPr lang="en-US" altLang="ja-JP" dirty="0">
              <a:latin typeface="+mj-ea"/>
              <a:ea typeface="+mj-ea"/>
            </a:endParaRPr>
          </a:p>
          <a:p>
            <a:pPr marL="0" indent="0">
              <a:buFont typeface="Arial" panose="020B0604020202020204" pitchFamily="34" charset="0"/>
              <a:buNone/>
            </a:pPr>
            <a:r>
              <a:rPr lang="ja-JP" altLang="en-US" dirty="0">
                <a:solidFill>
                  <a:srgbClr val="0070C0"/>
                </a:solidFill>
                <a:latin typeface="+mj-ea"/>
                <a:ea typeface="+mj-ea"/>
              </a:rPr>
              <a:t>　　　</a:t>
            </a:r>
            <a:endParaRPr lang="en-US" altLang="ja-JP" sz="1950" dirty="0">
              <a:solidFill>
                <a:srgbClr val="00B050"/>
              </a:solidFill>
              <a:latin typeface="+mj-ea"/>
              <a:ea typeface="+mj-ea"/>
            </a:endParaRPr>
          </a:p>
          <a:p>
            <a:pPr marL="0" indent="0">
              <a:buFont typeface="Arial" panose="020B0604020202020204" pitchFamily="34" charset="0"/>
              <a:buNone/>
            </a:pPr>
            <a:endParaRPr lang="en-US" altLang="ja-JP" sz="1950" dirty="0">
              <a:latin typeface="+mj-ea"/>
              <a:ea typeface="+mj-ea"/>
            </a:endParaRPr>
          </a:p>
        </p:txBody>
      </p:sp>
      <p:sp>
        <p:nvSpPr>
          <p:cNvPr id="11" name="正方形/長方形 10">
            <a:extLst>
              <a:ext uri="{FF2B5EF4-FFF2-40B4-BE49-F238E27FC236}">
                <a16:creationId xmlns:a16="http://schemas.microsoft.com/office/drawing/2014/main" id="{FA27F1A8-6DA5-48F9-A916-1411D01FC5DE}"/>
              </a:ext>
            </a:extLst>
          </p:cNvPr>
          <p:cNvSpPr/>
          <p:nvPr/>
        </p:nvSpPr>
        <p:spPr>
          <a:xfrm>
            <a:off x="9288575" y="990882"/>
            <a:ext cx="241440" cy="393302"/>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sp>
        <p:nvSpPr>
          <p:cNvPr id="16" name="下矢印 15"/>
          <p:cNvSpPr/>
          <p:nvPr/>
        </p:nvSpPr>
        <p:spPr>
          <a:xfrm>
            <a:off x="1808270" y="3901533"/>
            <a:ext cx="700216" cy="5189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タイトル 1"/>
          <p:cNvSpPr txBox="1">
            <a:spLocks/>
          </p:cNvSpPr>
          <p:nvPr/>
        </p:nvSpPr>
        <p:spPr>
          <a:xfrm>
            <a:off x="744650" y="537827"/>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t>７</a:t>
            </a:r>
            <a:r>
              <a:rPr lang="en-US" altLang="ja-JP" sz="2800" b="1" dirty="0"/>
              <a:t>-</a:t>
            </a:r>
            <a:r>
              <a:rPr lang="ja-JP" altLang="en-US" sz="2800" b="1" dirty="0"/>
              <a:t>２．</a:t>
            </a:r>
            <a:r>
              <a:rPr lang="ja-JP" altLang="en-US" sz="2800" dirty="0">
                <a:latin typeface="+mj-ea"/>
              </a:rPr>
              <a:t>記載済の事業内容が対象外の場合</a:t>
            </a:r>
            <a:endParaRPr lang="en-US" altLang="ja-JP" sz="2800" dirty="0">
              <a:latin typeface="+mj-ea"/>
            </a:endParaRPr>
          </a:p>
        </p:txBody>
      </p:sp>
      <p:sp>
        <p:nvSpPr>
          <p:cNvPr id="9" name="正方形/長方形 8"/>
          <p:cNvSpPr/>
          <p:nvPr/>
        </p:nvSpPr>
        <p:spPr>
          <a:xfrm>
            <a:off x="7524069" y="997185"/>
            <a:ext cx="2022604" cy="328613"/>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レコーディング (10)">
            <a:hlinkClick r:id="" action="ppaction://media"/>
            <a:extLst>
              <a:ext uri="{FF2B5EF4-FFF2-40B4-BE49-F238E27FC236}">
                <a16:creationId xmlns:a16="http://schemas.microsoft.com/office/drawing/2014/main" id="{308C6029-8720-1265-40AA-D4009B0BED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705366"/>
            <a:ext cx="609600" cy="609600"/>
          </a:xfrm>
          <a:prstGeom prst="rect">
            <a:avLst/>
          </a:prstGeom>
        </p:spPr>
      </p:pic>
    </p:spTree>
    <p:extLst>
      <p:ext uri="{BB962C8B-B14F-4D97-AF65-F5344CB8AC3E}">
        <p14:creationId xmlns:p14="http://schemas.microsoft.com/office/powerpoint/2010/main" val="261844186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305991" y="1492149"/>
            <a:ext cx="9612385" cy="4924425"/>
          </a:xfrm>
          <a:prstGeom prst="rect">
            <a:avLst/>
          </a:prstGeom>
          <a:noFill/>
        </p:spPr>
        <p:txBody>
          <a:bodyPr wrap="square" rtlCol="0">
            <a:spAutoFit/>
          </a:bodyPr>
          <a:lstStyle/>
          <a:p>
            <a:endParaRPr lang="en-US" altLang="ja-JP" dirty="0">
              <a:solidFill>
                <a:srgbClr val="0070C0"/>
              </a:solidFill>
              <a:latin typeface="+mj-ea"/>
            </a:endParaRPr>
          </a:p>
          <a:p>
            <a:r>
              <a:rPr kumimoji="1" lang="ja-JP" altLang="en-US" b="1" dirty="0">
                <a:solidFill>
                  <a:srgbClr val="FF0000"/>
                </a:solidFill>
                <a:latin typeface="+mj-ea"/>
                <a:ea typeface="+mj-ea"/>
              </a:rPr>
              <a:t>リストに記載のない、新たに追加された対象事業案件があれば</a:t>
            </a:r>
            <a:r>
              <a:rPr kumimoji="1" lang="ja-JP" altLang="en-US" sz="2000" b="1" dirty="0">
                <a:solidFill>
                  <a:srgbClr val="0070C0"/>
                </a:solidFill>
                <a:latin typeface="+mj-ea"/>
                <a:ea typeface="+mj-ea"/>
              </a:rPr>
              <a:t>新規に</a:t>
            </a:r>
            <a:r>
              <a:rPr kumimoji="1" lang="ja-JP" altLang="en-US" b="1" dirty="0">
                <a:solidFill>
                  <a:srgbClr val="FF0000"/>
                </a:solidFill>
                <a:latin typeface="+mj-ea"/>
                <a:ea typeface="+mj-ea"/>
              </a:rPr>
              <a:t>記入ください</a:t>
            </a:r>
            <a:endParaRPr kumimoji="1" lang="en-US" altLang="ja-JP" b="1" dirty="0">
              <a:solidFill>
                <a:srgbClr val="FF0000"/>
              </a:solidFill>
              <a:latin typeface="+mj-ea"/>
              <a:ea typeface="+mj-ea"/>
            </a:endParaRPr>
          </a:p>
          <a:p>
            <a:r>
              <a:rPr kumimoji="1" lang="en-US" altLang="ja-JP" b="1" dirty="0">
                <a:solidFill>
                  <a:srgbClr val="FF0000"/>
                </a:solidFill>
                <a:latin typeface="+mj-ea"/>
                <a:ea typeface="+mj-ea"/>
              </a:rPr>
              <a:t>※</a:t>
            </a:r>
            <a:r>
              <a:rPr kumimoji="1" lang="ja-JP" altLang="en-US" b="1" dirty="0">
                <a:solidFill>
                  <a:srgbClr val="FF0000"/>
                </a:solidFill>
                <a:latin typeface="+mj-ea"/>
                <a:ea typeface="+mj-ea"/>
              </a:rPr>
              <a:t>記載済み行の次の行から記入　</a:t>
            </a:r>
            <a:endParaRPr kumimoji="1" lang="en-US" altLang="ja-JP" b="1" dirty="0">
              <a:solidFill>
                <a:srgbClr val="FF0000"/>
              </a:solidFill>
              <a:latin typeface="+mj-ea"/>
              <a:ea typeface="+mj-ea"/>
            </a:endParaRPr>
          </a:p>
          <a:p>
            <a:r>
              <a:rPr kumimoji="1" lang="en-US" altLang="ja-JP" b="1" dirty="0">
                <a:solidFill>
                  <a:srgbClr val="FF0000"/>
                </a:solidFill>
                <a:latin typeface="+mj-ea"/>
                <a:ea typeface="+mj-ea"/>
              </a:rPr>
              <a:t>※</a:t>
            </a:r>
            <a:r>
              <a:rPr kumimoji="1" lang="ja-JP" altLang="en-US" b="1" dirty="0">
                <a:solidFill>
                  <a:srgbClr val="FF0000"/>
                </a:solidFill>
                <a:latin typeface="+mj-ea"/>
                <a:ea typeface="+mj-ea"/>
              </a:rPr>
              <a:t>行が足りなければ追加</a:t>
            </a:r>
            <a:endParaRPr kumimoji="1" lang="en-US" altLang="ja-JP" b="1" dirty="0">
              <a:solidFill>
                <a:srgbClr val="FF0000"/>
              </a:solidFill>
              <a:latin typeface="+mj-ea"/>
              <a:ea typeface="+mj-ea"/>
            </a:endParaRPr>
          </a:p>
          <a:p>
            <a:endParaRPr kumimoji="1" lang="en-US" altLang="ja-JP" sz="2000" dirty="0">
              <a:solidFill>
                <a:srgbClr val="FF0000"/>
              </a:solidFill>
              <a:latin typeface="+mj-ea"/>
              <a:ea typeface="+mj-ea"/>
            </a:endParaRPr>
          </a:p>
          <a:p>
            <a:r>
              <a:rPr kumimoji="1" lang="ja-JP" altLang="en-US" sz="2000" b="1" dirty="0">
                <a:latin typeface="+mj-ea"/>
                <a:ea typeface="+mj-ea"/>
              </a:rPr>
              <a:t>　①路線名（列番号</a:t>
            </a:r>
            <a:r>
              <a:rPr kumimoji="1" lang="en-US" altLang="ja-JP" sz="2000" b="1" dirty="0">
                <a:latin typeface="+mj-ea"/>
                <a:ea typeface="+mj-ea"/>
              </a:rPr>
              <a:t>1</a:t>
            </a:r>
            <a:r>
              <a:rPr kumimoji="1" lang="ja-JP" altLang="en-US" sz="2000" b="1" dirty="0">
                <a:latin typeface="+mj-ea"/>
                <a:ea typeface="+mj-ea"/>
              </a:rPr>
              <a:t>）：路線名称を記入</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②事業内容等（列番号</a:t>
            </a:r>
            <a:r>
              <a:rPr kumimoji="1" lang="en-US" altLang="ja-JP" sz="2000" b="1" dirty="0">
                <a:latin typeface="+mj-ea"/>
                <a:ea typeface="+mj-ea"/>
              </a:rPr>
              <a:t>2</a:t>
            </a:r>
            <a:r>
              <a:rPr kumimoji="1" lang="ja-JP" altLang="en-US" sz="2000" b="1" dirty="0">
                <a:latin typeface="+mj-ea"/>
                <a:ea typeface="+mj-ea"/>
              </a:rPr>
              <a:t>）：プルダウンメニューから選択</a:t>
            </a:r>
            <a:endParaRPr kumimoji="1" lang="en-US" altLang="ja-JP" sz="2000" b="1" dirty="0">
              <a:latin typeface="+mj-ea"/>
              <a:ea typeface="+mj-ea"/>
            </a:endParaRPr>
          </a:p>
          <a:p>
            <a:r>
              <a:rPr kumimoji="1" lang="ja-JP" altLang="en-US" sz="2000" b="1" dirty="0">
                <a:latin typeface="+mj-ea"/>
                <a:ea typeface="+mj-ea"/>
              </a:rPr>
              <a:t>　　 その他選択時の内容（列番号</a:t>
            </a:r>
            <a:r>
              <a:rPr kumimoji="1" lang="en-US" altLang="ja-JP" sz="2000" b="1" dirty="0">
                <a:latin typeface="+mj-ea"/>
                <a:ea typeface="+mj-ea"/>
              </a:rPr>
              <a:t>3</a:t>
            </a:r>
            <a:r>
              <a:rPr kumimoji="1" lang="ja-JP" altLang="en-US" sz="2000" b="1" dirty="0">
                <a:latin typeface="+mj-ea"/>
                <a:ea typeface="+mj-ea"/>
              </a:rPr>
              <a:t>）：その他を選択した場合、その具体的な内容を記入</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③区間（列番号</a:t>
            </a:r>
            <a:r>
              <a:rPr kumimoji="1" lang="en-US" altLang="ja-JP" sz="2000" b="1" dirty="0">
                <a:latin typeface="+mj-ea"/>
                <a:ea typeface="+mj-ea"/>
              </a:rPr>
              <a:t>4</a:t>
            </a:r>
            <a:r>
              <a:rPr kumimoji="1" lang="ja-JP" altLang="en-US" sz="2000" b="1" dirty="0">
                <a:latin typeface="+mj-ea"/>
                <a:ea typeface="+mj-ea"/>
              </a:rPr>
              <a:t>）：事業実施区間の記入（工区・住所・</a:t>
            </a:r>
            <a:r>
              <a:rPr kumimoji="1" lang="en-US" altLang="ja-JP" sz="2000" b="1" dirty="0">
                <a:latin typeface="+mj-ea"/>
                <a:ea typeface="+mj-ea"/>
              </a:rPr>
              <a:t>IC</a:t>
            </a:r>
            <a:r>
              <a:rPr kumimoji="1" lang="ja-JP" altLang="en-US" sz="2000" b="1" dirty="0">
                <a:latin typeface="+mj-ea"/>
                <a:ea typeface="+mj-ea"/>
              </a:rPr>
              <a:t>間等、区間を特定できる内容）</a:t>
            </a:r>
            <a:endParaRPr kumimoji="1" lang="en-US" altLang="ja-JP" sz="2000" b="1" dirty="0">
              <a:latin typeface="+mj-ea"/>
              <a:ea typeface="+mj-ea"/>
            </a:endParaRPr>
          </a:p>
          <a:p>
            <a:endParaRPr kumimoji="1" lang="en-US" altLang="ja-JP" sz="2000" b="1" dirty="0">
              <a:solidFill>
                <a:srgbClr val="FF0000"/>
              </a:solidFill>
              <a:latin typeface="+mj-ea"/>
            </a:endParaRPr>
          </a:p>
          <a:p>
            <a:r>
              <a:rPr kumimoji="1" lang="ja-JP" altLang="en-US" sz="2000" dirty="0">
                <a:solidFill>
                  <a:srgbClr val="FF0000"/>
                </a:solidFill>
                <a:latin typeface="+mj-ea"/>
                <a:ea typeface="+mj-ea"/>
              </a:rPr>
              <a:t>　</a:t>
            </a:r>
            <a:r>
              <a:rPr kumimoji="1" lang="en-US" altLang="ja-JP" sz="2000" dirty="0">
                <a:solidFill>
                  <a:srgbClr val="FF0000"/>
                </a:solidFill>
                <a:latin typeface="+mj-ea"/>
                <a:ea typeface="+mj-ea"/>
              </a:rPr>
              <a:t>※</a:t>
            </a:r>
            <a:r>
              <a:rPr kumimoji="1" lang="ja-JP" altLang="en-US" sz="2000" dirty="0">
                <a:solidFill>
                  <a:srgbClr val="FF0000"/>
                </a:solidFill>
                <a:latin typeface="+mj-ea"/>
                <a:ea typeface="+mj-ea"/>
              </a:rPr>
              <a:t>区画整理・宅地開発等、</a:t>
            </a:r>
            <a:r>
              <a:rPr kumimoji="1" lang="en-US" altLang="ja-JP" sz="2000" dirty="0">
                <a:solidFill>
                  <a:srgbClr val="FF0000"/>
                </a:solidFill>
                <a:latin typeface="+mj-ea"/>
                <a:ea typeface="+mj-ea"/>
              </a:rPr>
              <a:t>1</a:t>
            </a:r>
            <a:r>
              <a:rPr kumimoji="1" lang="ja-JP" altLang="en-US" sz="2000" dirty="0">
                <a:solidFill>
                  <a:srgbClr val="FF0000"/>
                </a:solidFill>
                <a:latin typeface="+mj-ea"/>
                <a:ea typeface="+mj-ea"/>
              </a:rPr>
              <a:t>箇所で複数の新設道路がある場合、纏めて</a:t>
            </a:r>
            <a:r>
              <a:rPr kumimoji="1" lang="en-US" altLang="ja-JP" sz="2000" dirty="0">
                <a:solidFill>
                  <a:srgbClr val="FF0000"/>
                </a:solidFill>
                <a:latin typeface="+mj-ea"/>
                <a:ea typeface="+mj-ea"/>
              </a:rPr>
              <a:t>1</a:t>
            </a:r>
            <a:r>
              <a:rPr kumimoji="1" lang="ja-JP" altLang="en-US" sz="2000" dirty="0">
                <a:solidFill>
                  <a:srgbClr val="FF0000"/>
                </a:solidFill>
                <a:latin typeface="+mj-ea"/>
                <a:ea typeface="+mj-ea"/>
              </a:rPr>
              <a:t>行での</a:t>
            </a:r>
            <a:endParaRPr kumimoji="1" lang="en-US" altLang="ja-JP" sz="2000" dirty="0">
              <a:solidFill>
                <a:srgbClr val="FF0000"/>
              </a:solidFill>
              <a:latin typeface="+mj-ea"/>
              <a:ea typeface="+mj-ea"/>
            </a:endParaRPr>
          </a:p>
          <a:p>
            <a:r>
              <a:rPr kumimoji="1" lang="ja-JP" altLang="en-US" sz="2000" dirty="0">
                <a:solidFill>
                  <a:srgbClr val="FF0000"/>
                </a:solidFill>
                <a:latin typeface="+mj-ea"/>
                <a:ea typeface="+mj-ea"/>
              </a:rPr>
              <a:t>　　　記入も可（</a:t>
            </a:r>
            <a:r>
              <a:rPr kumimoji="1" lang="en-US" altLang="ja-JP" sz="2000" dirty="0">
                <a:solidFill>
                  <a:srgbClr val="FF0000"/>
                </a:solidFill>
                <a:latin typeface="+mj-ea"/>
                <a:ea typeface="+mj-ea"/>
              </a:rPr>
              <a:t>1</a:t>
            </a:r>
            <a:r>
              <a:rPr kumimoji="1" lang="ja-JP" altLang="en-US" sz="2000" dirty="0">
                <a:solidFill>
                  <a:srgbClr val="FF0000"/>
                </a:solidFill>
                <a:latin typeface="+mj-ea"/>
                <a:ea typeface="+mj-ea"/>
              </a:rPr>
              <a:t>本の道路＝リスト</a:t>
            </a:r>
            <a:r>
              <a:rPr kumimoji="1" lang="en-US" altLang="ja-JP" sz="2000" dirty="0">
                <a:solidFill>
                  <a:srgbClr val="FF0000"/>
                </a:solidFill>
                <a:latin typeface="+mj-ea"/>
                <a:ea typeface="+mj-ea"/>
              </a:rPr>
              <a:t>1</a:t>
            </a:r>
            <a:r>
              <a:rPr kumimoji="1" lang="ja-JP" altLang="en-US" sz="2000" dirty="0">
                <a:solidFill>
                  <a:srgbClr val="FF0000"/>
                </a:solidFill>
                <a:latin typeface="+mj-ea"/>
                <a:ea typeface="+mj-ea"/>
              </a:rPr>
              <a:t>行でなくても可）</a:t>
            </a:r>
            <a:endParaRPr kumimoji="1" lang="en-US" altLang="ja-JP" sz="2000" dirty="0">
              <a:solidFill>
                <a:srgbClr val="FF0000"/>
              </a:solidFill>
              <a:latin typeface="+mj-ea"/>
              <a:ea typeface="+mj-ea"/>
            </a:endParaRPr>
          </a:p>
          <a:p>
            <a:r>
              <a:rPr kumimoji="1" lang="ja-JP" altLang="en-US" sz="2000" dirty="0">
                <a:solidFill>
                  <a:srgbClr val="FF0000"/>
                </a:solidFill>
                <a:latin typeface="+mj-ea"/>
                <a:ea typeface="+mj-ea"/>
              </a:rPr>
              <a:t>　　</a:t>
            </a:r>
            <a:endParaRPr kumimoji="1" lang="en-US" altLang="ja-JP" sz="2400" dirty="0">
              <a:solidFill>
                <a:srgbClr val="FF0000"/>
              </a:solidFill>
              <a:latin typeface="+mj-ea"/>
              <a:ea typeface="+mj-ea"/>
            </a:endParaRPr>
          </a:p>
          <a:p>
            <a:endParaRPr kumimoji="1" lang="en-US" altLang="ja-JP" sz="2000" dirty="0">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11</a:t>
            </a:fld>
            <a:endParaRPr lang="en-US" sz="1800" b="1" dirty="0">
              <a:solidFill>
                <a:schemeClr val="tx1"/>
              </a:solidFill>
              <a:latin typeface="+mj-ea"/>
              <a:ea typeface="+mj-ea"/>
            </a:endParaRPr>
          </a:p>
        </p:txBody>
      </p:sp>
      <p:sp>
        <p:nvSpPr>
          <p:cNvPr id="7" name="タイトル 1"/>
          <p:cNvSpPr>
            <a:spLocks noGrp="1"/>
          </p:cNvSpPr>
          <p:nvPr>
            <p:ph type="title"/>
          </p:nvPr>
        </p:nvSpPr>
        <p:spPr>
          <a:xfrm>
            <a:off x="840222" y="656849"/>
            <a:ext cx="8543925" cy="486445"/>
          </a:xfrm>
        </p:spPr>
        <p:txBody>
          <a:bodyPr>
            <a:normAutofit/>
          </a:bodyPr>
          <a:lstStyle/>
          <a:p>
            <a:r>
              <a:rPr lang="ja-JP" altLang="en-US" sz="2800" b="1" dirty="0"/>
              <a:t>８</a:t>
            </a:r>
            <a:r>
              <a:rPr lang="en-US" altLang="ja-JP" sz="2800" b="1" dirty="0"/>
              <a:t>-</a:t>
            </a:r>
            <a:r>
              <a:rPr lang="ja-JP" altLang="en-US" sz="2800" b="1" dirty="0"/>
              <a:t>１．（１）</a:t>
            </a:r>
            <a:r>
              <a:rPr lang="ja-JP" altLang="en-US" sz="2800" dirty="0">
                <a:latin typeface="+mj-ea"/>
              </a:rPr>
              <a:t>道路の基本情報の記入</a:t>
            </a:r>
            <a:endParaRPr lang="en-US" altLang="ja-JP" sz="2800" dirty="0">
              <a:latin typeface="+mj-ea"/>
            </a:endParaRPr>
          </a:p>
        </p:txBody>
      </p:sp>
      <p:sp>
        <p:nvSpPr>
          <p:cNvPr id="2" name="タイトル 1">
            <a:extLst>
              <a:ext uri="{FF2B5EF4-FFF2-40B4-BE49-F238E27FC236}">
                <a16:creationId xmlns:a16="http://schemas.microsoft.com/office/drawing/2014/main" id="{7D0FCD7C-FC8E-C65C-7A13-47609D381FDF}"/>
              </a:ext>
            </a:extLst>
          </p:cNvPr>
          <p:cNvSpPr txBox="1">
            <a:spLocks/>
          </p:cNvSpPr>
          <p:nvPr/>
        </p:nvSpPr>
        <p:spPr>
          <a:xfrm>
            <a:off x="761233" y="96729"/>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新規事業案件の記入</a:t>
            </a:r>
            <a:r>
              <a:rPr lang="en-US" altLang="ja-JP" sz="2800" b="1" dirty="0"/>
              <a:t>】</a:t>
            </a:r>
            <a:endParaRPr lang="ja-JP" altLang="en-US" sz="2800" b="1" dirty="0">
              <a:latin typeface="+mj-ea"/>
            </a:endParaRPr>
          </a:p>
        </p:txBody>
      </p:sp>
      <p:pic>
        <p:nvPicPr>
          <p:cNvPr id="8" name="図 7">
            <a:extLst>
              <a:ext uri="{FF2B5EF4-FFF2-40B4-BE49-F238E27FC236}">
                <a16:creationId xmlns:a16="http://schemas.microsoft.com/office/drawing/2014/main" id="{868FA402-EB3C-9132-AF7A-9DD8C4EEF659}"/>
              </a:ext>
            </a:extLst>
          </p:cNvPr>
          <p:cNvPicPr>
            <a:picLocks noChangeAspect="1"/>
          </p:cNvPicPr>
          <p:nvPr/>
        </p:nvPicPr>
        <p:blipFill>
          <a:blip r:embed="rId4"/>
          <a:stretch>
            <a:fillRect/>
          </a:stretch>
        </p:blipFill>
        <p:spPr>
          <a:xfrm>
            <a:off x="7261343" y="503302"/>
            <a:ext cx="2187973" cy="1068719"/>
          </a:xfrm>
          <a:prstGeom prst="rect">
            <a:avLst/>
          </a:prstGeom>
        </p:spPr>
      </p:pic>
      <p:sp>
        <p:nvSpPr>
          <p:cNvPr id="5" name="正方形/長方形 4">
            <a:extLst>
              <a:ext uri="{FF2B5EF4-FFF2-40B4-BE49-F238E27FC236}">
                <a16:creationId xmlns:a16="http://schemas.microsoft.com/office/drawing/2014/main" id="{8CA14FFD-3D75-41C5-B9C5-1B4A1E454FD1}"/>
              </a:ext>
            </a:extLst>
          </p:cNvPr>
          <p:cNvSpPr/>
          <p:nvPr/>
        </p:nvSpPr>
        <p:spPr>
          <a:xfrm>
            <a:off x="7375128" y="948506"/>
            <a:ext cx="745416" cy="543644"/>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9" name="レコーディング (11)">
            <a:hlinkClick r:id="" action="ppaction://media"/>
            <a:extLst>
              <a:ext uri="{FF2B5EF4-FFF2-40B4-BE49-F238E27FC236}">
                <a16:creationId xmlns:a16="http://schemas.microsoft.com/office/drawing/2014/main" id="{BC2E500C-968D-C689-4529-1DDC522546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117" y="-737192"/>
            <a:ext cx="609600" cy="609601"/>
          </a:xfrm>
          <a:prstGeom prst="rect">
            <a:avLst/>
          </a:prstGeom>
        </p:spPr>
      </p:pic>
    </p:spTree>
    <p:extLst>
      <p:ext uri="{BB962C8B-B14F-4D97-AF65-F5344CB8AC3E}">
        <p14:creationId xmlns:p14="http://schemas.microsoft.com/office/powerpoint/2010/main" val="1254991830"/>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27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578966" y="1199397"/>
            <a:ext cx="9151337" cy="3724096"/>
          </a:xfrm>
          <a:prstGeom prst="rect">
            <a:avLst/>
          </a:prstGeom>
          <a:noFill/>
        </p:spPr>
        <p:txBody>
          <a:bodyPr wrap="square" rtlCol="0">
            <a:spAutoFit/>
          </a:bodyPr>
          <a:lstStyle/>
          <a:p>
            <a:endParaRPr kumimoji="1" lang="en-US" altLang="ja-JP" sz="2400" b="1" dirty="0">
              <a:latin typeface="+mj-ea"/>
              <a:ea typeface="+mj-ea"/>
            </a:endParaRPr>
          </a:p>
          <a:p>
            <a:endParaRPr kumimoji="1" lang="en-US" altLang="ja-JP" sz="2400" b="1" dirty="0">
              <a:latin typeface="+mj-ea"/>
              <a:ea typeface="+mj-ea"/>
            </a:endParaRPr>
          </a:p>
          <a:p>
            <a:r>
              <a:rPr kumimoji="1" lang="ja-JP" altLang="en-US" sz="2400" b="1" dirty="0">
                <a:latin typeface="+mj-ea"/>
                <a:ea typeface="+mj-ea"/>
              </a:rPr>
              <a:t>　①供用する区間の延長（ｍ）（列番号</a:t>
            </a:r>
            <a:r>
              <a:rPr kumimoji="1" lang="en-US" altLang="ja-JP" sz="2400" b="1" dirty="0">
                <a:latin typeface="+mj-ea"/>
                <a:ea typeface="+mj-ea"/>
              </a:rPr>
              <a:t>5</a:t>
            </a:r>
            <a:r>
              <a:rPr kumimoji="1" lang="ja-JP" altLang="en-US" sz="2400" b="1" dirty="0">
                <a:latin typeface="+mj-ea"/>
                <a:ea typeface="+mj-ea"/>
              </a:rPr>
              <a:t>）：</a:t>
            </a:r>
            <a:endParaRPr kumimoji="1" lang="en-US" altLang="ja-JP" sz="2400" b="1" dirty="0">
              <a:latin typeface="+mj-ea"/>
              <a:ea typeface="+mj-ea"/>
            </a:endParaRPr>
          </a:p>
          <a:p>
            <a:r>
              <a:rPr kumimoji="1" lang="ja-JP" altLang="en-US" sz="2400" b="1" dirty="0">
                <a:latin typeface="+mj-ea"/>
                <a:ea typeface="+mj-ea"/>
              </a:rPr>
              <a:t>　　　・事業実施区間の延長距離を記入（工事が全体の一部であれば</a:t>
            </a:r>
            <a:endParaRPr kumimoji="1" lang="en-US" altLang="ja-JP" sz="2400" b="1" dirty="0">
              <a:latin typeface="+mj-ea"/>
              <a:ea typeface="+mj-ea"/>
            </a:endParaRPr>
          </a:p>
          <a:p>
            <a:r>
              <a:rPr kumimoji="1" lang="ja-JP" altLang="en-US" sz="2400" b="1" dirty="0">
                <a:latin typeface="+mj-ea"/>
                <a:ea typeface="+mj-ea"/>
              </a:rPr>
              <a:t>　　　　その一部区間の距離を記入）</a:t>
            </a:r>
            <a:endParaRPr kumimoji="1" lang="en-US" altLang="ja-JP" sz="2400" b="1" dirty="0">
              <a:latin typeface="+mj-ea"/>
              <a:ea typeface="+mj-ea"/>
            </a:endParaRPr>
          </a:p>
          <a:p>
            <a:r>
              <a:rPr kumimoji="1" lang="ja-JP" altLang="en-US" sz="2400" b="1" dirty="0">
                <a:latin typeface="+mj-ea"/>
                <a:ea typeface="+mj-ea"/>
              </a:rPr>
              <a:t>　　　・</a:t>
            </a:r>
            <a:r>
              <a:rPr kumimoji="1" lang="en-US" altLang="ja-JP" sz="2400" b="1" dirty="0">
                <a:latin typeface="+mj-ea"/>
                <a:ea typeface="+mj-ea"/>
              </a:rPr>
              <a:t>1</a:t>
            </a:r>
            <a:r>
              <a:rPr kumimoji="1" lang="ja-JP" altLang="en-US" sz="2400" b="1" dirty="0">
                <a:latin typeface="+mj-ea"/>
                <a:ea typeface="+mj-ea"/>
              </a:rPr>
              <a:t>箇所複数の道路を</a:t>
            </a:r>
            <a:r>
              <a:rPr kumimoji="1" lang="en-US" altLang="ja-JP" sz="2400" b="1" dirty="0">
                <a:latin typeface="+mj-ea"/>
                <a:ea typeface="+mj-ea"/>
              </a:rPr>
              <a:t>1</a:t>
            </a:r>
            <a:r>
              <a:rPr kumimoji="1" lang="ja-JP" altLang="en-US" sz="2400" b="1" dirty="0">
                <a:latin typeface="+mj-ea"/>
                <a:ea typeface="+mj-ea"/>
              </a:rPr>
              <a:t>行に纏めた場合は記入不要</a:t>
            </a:r>
            <a:endParaRPr kumimoji="1" lang="en-US" altLang="ja-JP" sz="2400" b="1" dirty="0">
              <a:latin typeface="+mj-ea"/>
              <a:ea typeface="+mj-ea"/>
            </a:endParaRPr>
          </a:p>
          <a:p>
            <a:endParaRPr kumimoji="1" lang="en-US" altLang="ja-JP" sz="2400" b="1" dirty="0">
              <a:latin typeface="+mj-ea"/>
              <a:ea typeface="+mj-ea"/>
            </a:endParaRPr>
          </a:p>
          <a:p>
            <a:r>
              <a:rPr kumimoji="1" lang="ja-JP" altLang="en-US" sz="2400" b="1" dirty="0">
                <a:latin typeface="+mj-ea"/>
                <a:ea typeface="+mj-ea"/>
              </a:rPr>
              <a:t>　②供用（予定）年度（列番号</a:t>
            </a:r>
            <a:r>
              <a:rPr kumimoji="1" lang="en-US" altLang="ja-JP" sz="2400" b="1" dirty="0">
                <a:latin typeface="+mj-ea"/>
                <a:ea typeface="+mj-ea"/>
              </a:rPr>
              <a:t>6</a:t>
            </a:r>
            <a:r>
              <a:rPr kumimoji="1" lang="ja-JP" altLang="en-US" sz="2400" b="1" dirty="0">
                <a:latin typeface="+mj-ea"/>
                <a:ea typeface="+mj-ea"/>
              </a:rPr>
              <a:t>）：</a:t>
            </a:r>
            <a:endParaRPr kumimoji="1" lang="en-US" altLang="ja-JP" sz="2400" b="1" dirty="0">
              <a:latin typeface="+mj-ea"/>
              <a:ea typeface="+mj-ea"/>
            </a:endParaRPr>
          </a:p>
          <a:p>
            <a:r>
              <a:rPr kumimoji="1" lang="ja-JP" altLang="en-US" sz="2400" b="1" dirty="0">
                <a:latin typeface="+mj-ea"/>
                <a:ea typeface="+mj-ea"/>
              </a:rPr>
              <a:t>　　　・</a:t>
            </a:r>
            <a:r>
              <a:rPr kumimoji="1" lang="en-US" altLang="ja-JP" sz="2400" b="1" dirty="0">
                <a:latin typeface="+mj-ea"/>
                <a:ea typeface="+mj-ea"/>
              </a:rPr>
              <a:t>R5</a:t>
            </a:r>
            <a:r>
              <a:rPr kumimoji="1" lang="ja-JP" altLang="en-US" sz="2400" b="1" dirty="0">
                <a:latin typeface="+mj-ea"/>
                <a:ea typeface="+mj-ea"/>
              </a:rPr>
              <a:t>年度供用済か、</a:t>
            </a:r>
            <a:r>
              <a:rPr kumimoji="1" lang="en-US" altLang="ja-JP" sz="2400" b="1" dirty="0">
                <a:latin typeface="+mj-ea"/>
                <a:ea typeface="+mj-ea"/>
              </a:rPr>
              <a:t>R6</a:t>
            </a:r>
            <a:r>
              <a:rPr kumimoji="1" lang="ja-JP" altLang="en-US" sz="2400" b="1" dirty="0">
                <a:latin typeface="+mj-ea"/>
                <a:ea typeface="+mj-ea"/>
              </a:rPr>
              <a:t>年度供用予定等かをプルダウンから選択</a:t>
            </a:r>
            <a:endParaRPr kumimoji="1" lang="en-US" altLang="ja-JP" sz="2400" b="1" dirty="0">
              <a:latin typeface="+mj-ea"/>
              <a:ea typeface="+mj-ea"/>
            </a:endParaRPr>
          </a:p>
          <a:p>
            <a:r>
              <a:rPr kumimoji="1" lang="ja-JP" altLang="en-US" sz="2000" b="1" dirty="0">
                <a:latin typeface="+mj-ea"/>
                <a:ea typeface="+mj-ea"/>
              </a:rPr>
              <a:t>　　　</a:t>
            </a:r>
            <a:endParaRPr kumimoji="1" lang="en-US" altLang="ja-JP" sz="2000" b="1" dirty="0">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12</a:t>
            </a:fld>
            <a:endParaRPr lang="en-US" sz="1800" b="1" dirty="0">
              <a:solidFill>
                <a:schemeClr val="tx1"/>
              </a:solidFill>
              <a:latin typeface="+mj-ea"/>
              <a:ea typeface="+mj-ea"/>
            </a:endParaRPr>
          </a:p>
        </p:txBody>
      </p:sp>
      <p:sp>
        <p:nvSpPr>
          <p:cNvPr id="8" name="テキスト ボックス 7"/>
          <p:cNvSpPr txBox="1"/>
          <p:nvPr/>
        </p:nvSpPr>
        <p:spPr>
          <a:xfrm>
            <a:off x="823444" y="4962814"/>
            <a:ext cx="8262365" cy="677108"/>
          </a:xfrm>
          <a:prstGeom prst="rect">
            <a:avLst/>
          </a:prstGeom>
          <a:noFill/>
        </p:spPr>
        <p:txBody>
          <a:bodyPr wrap="square" rtlCol="0">
            <a:spAutoFit/>
          </a:bodyPr>
          <a:lstStyle/>
          <a:p>
            <a:r>
              <a:rPr kumimoji="1" lang="en-US" altLang="ja-JP" sz="1900" dirty="0">
                <a:latin typeface="+mj-ea"/>
                <a:ea typeface="+mj-ea"/>
              </a:rPr>
              <a:t>※</a:t>
            </a:r>
            <a:r>
              <a:rPr kumimoji="1" lang="ja-JP" altLang="en-US" sz="1900" u="sng" dirty="0">
                <a:latin typeface="+mj-ea"/>
                <a:ea typeface="+mj-ea"/>
              </a:rPr>
              <a:t>供用（予定）年度</a:t>
            </a:r>
            <a:endParaRPr kumimoji="1" lang="en-US" altLang="ja-JP" sz="1900" u="sng" dirty="0">
              <a:latin typeface="+mj-ea"/>
              <a:ea typeface="+mj-ea"/>
            </a:endParaRPr>
          </a:p>
          <a:p>
            <a:r>
              <a:rPr kumimoji="1" lang="ja-JP" altLang="en-US" sz="1900" u="sng" dirty="0">
                <a:latin typeface="+mj-ea"/>
                <a:ea typeface="+mj-ea"/>
              </a:rPr>
              <a:t>⇒事業全体の完了（予定）年度ではなく、当該箇所の供用（予定）年度とします。</a:t>
            </a:r>
            <a:endParaRPr kumimoji="1" lang="en-US" altLang="ja-JP" sz="1900" u="sng" dirty="0">
              <a:latin typeface="+mj-ea"/>
              <a:ea typeface="+mj-ea"/>
            </a:endParaRPr>
          </a:p>
        </p:txBody>
      </p:sp>
      <p:sp>
        <p:nvSpPr>
          <p:cNvPr id="7" name="タイトル 1"/>
          <p:cNvSpPr>
            <a:spLocks noGrp="1"/>
          </p:cNvSpPr>
          <p:nvPr>
            <p:ph type="title"/>
          </p:nvPr>
        </p:nvSpPr>
        <p:spPr>
          <a:xfrm>
            <a:off x="823444" y="354069"/>
            <a:ext cx="8543925" cy="486445"/>
          </a:xfrm>
        </p:spPr>
        <p:txBody>
          <a:bodyPr>
            <a:normAutofit/>
          </a:bodyPr>
          <a:lstStyle/>
          <a:p>
            <a:r>
              <a:rPr lang="ja-JP" altLang="en-US" sz="2800" b="1" dirty="0"/>
              <a:t>８</a:t>
            </a:r>
            <a:r>
              <a:rPr lang="en-US" altLang="ja-JP" sz="2800" b="1" dirty="0"/>
              <a:t>-</a:t>
            </a:r>
            <a:r>
              <a:rPr lang="ja-JP" altLang="en-US" sz="2800" b="1" dirty="0"/>
              <a:t>２．（２）</a:t>
            </a:r>
            <a:r>
              <a:rPr lang="ja-JP" altLang="en-US" sz="2800" dirty="0">
                <a:latin typeface="+mj-ea"/>
              </a:rPr>
              <a:t>道路の供用情報の記入</a:t>
            </a:r>
            <a:endParaRPr lang="en-US" altLang="ja-JP" sz="2800" dirty="0">
              <a:latin typeface="+mj-ea"/>
            </a:endParaRPr>
          </a:p>
        </p:txBody>
      </p:sp>
      <p:pic>
        <p:nvPicPr>
          <p:cNvPr id="2" name="図 1">
            <a:extLst>
              <a:ext uri="{FF2B5EF4-FFF2-40B4-BE49-F238E27FC236}">
                <a16:creationId xmlns:a16="http://schemas.microsoft.com/office/drawing/2014/main" id="{106F8F1E-9EE2-7980-46B1-2C88E17E8CA1}"/>
              </a:ext>
            </a:extLst>
          </p:cNvPr>
          <p:cNvPicPr>
            <a:picLocks noChangeAspect="1"/>
          </p:cNvPicPr>
          <p:nvPr/>
        </p:nvPicPr>
        <p:blipFill>
          <a:blip r:embed="rId4"/>
          <a:stretch>
            <a:fillRect/>
          </a:stretch>
        </p:blipFill>
        <p:spPr>
          <a:xfrm>
            <a:off x="7500136" y="443851"/>
            <a:ext cx="2187973" cy="1068719"/>
          </a:xfrm>
          <a:prstGeom prst="rect">
            <a:avLst/>
          </a:prstGeom>
        </p:spPr>
      </p:pic>
      <p:sp>
        <p:nvSpPr>
          <p:cNvPr id="5" name="正方形/長方形 4">
            <a:extLst>
              <a:ext uri="{FF2B5EF4-FFF2-40B4-BE49-F238E27FC236}">
                <a16:creationId xmlns:a16="http://schemas.microsoft.com/office/drawing/2014/main" id="{CC139C36-D9B2-4BF3-A977-25C224EEBEB0}"/>
              </a:ext>
            </a:extLst>
          </p:cNvPr>
          <p:cNvSpPr/>
          <p:nvPr/>
        </p:nvSpPr>
        <p:spPr>
          <a:xfrm>
            <a:off x="8414054" y="879835"/>
            <a:ext cx="209830" cy="632735"/>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9" name="レコーディング (12)">
            <a:hlinkClick r:id="" action="ppaction://media"/>
            <a:extLst>
              <a:ext uri="{FF2B5EF4-FFF2-40B4-BE49-F238E27FC236}">
                <a16:creationId xmlns:a16="http://schemas.microsoft.com/office/drawing/2014/main" id="{90B30247-E33D-7344-6898-C44A630DC9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71" y="-739774"/>
            <a:ext cx="609600" cy="609601"/>
          </a:xfrm>
          <a:prstGeom prst="rect">
            <a:avLst/>
          </a:prstGeom>
        </p:spPr>
      </p:pic>
    </p:spTree>
    <p:extLst>
      <p:ext uri="{BB962C8B-B14F-4D97-AF65-F5344CB8AC3E}">
        <p14:creationId xmlns:p14="http://schemas.microsoft.com/office/powerpoint/2010/main" val="418625641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8A6480F-44C5-D053-8804-D039CADA31C2}"/>
              </a:ext>
            </a:extLst>
          </p:cNvPr>
          <p:cNvSpPr txBox="1"/>
          <p:nvPr/>
        </p:nvSpPr>
        <p:spPr>
          <a:xfrm>
            <a:off x="518580" y="882431"/>
            <a:ext cx="9387420" cy="3847207"/>
          </a:xfrm>
          <a:prstGeom prst="rect">
            <a:avLst/>
          </a:prstGeom>
          <a:noFill/>
        </p:spPr>
        <p:txBody>
          <a:bodyPr wrap="square" rtlCol="0">
            <a:spAutoFit/>
          </a:bodyPr>
          <a:lstStyle/>
          <a:p>
            <a:r>
              <a:rPr kumimoji="1" lang="ja-JP" altLang="en-US" sz="2000" b="1" dirty="0">
                <a:latin typeface="+mj-ea"/>
                <a:ea typeface="+mj-ea"/>
              </a:rPr>
              <a:t>　</a:t>
            </a:r>
            <a:r>
              <a:rPr kumimoji="1" lang="ja-JP" altLang="en-US" sz="1400" b="1" dirty="0">
                <a:latin typeface="+mj-ea"/>
                <a:ea typeface="+mj-ea"/>
              </a:rPr>
              <a:t>①提供していただきたい図面（列番号</a:t>
            </a:r>
            <a:r>
              <a:rPr kumimoji="1" lang="en-US" altLang="ja-JP" sz="1400" b="1" dirty="0">
                <a:latin typeface="+mj-ea"/>
                <a:ea typeface="+mj-ea"/>
              </a:rPr>
              <a:t>7</a:t>
            </a:r>
            <a:r>
              <a:rPr kumimoji="1" lang="ja-JP" altLang="en-US" sz="1400" b="1" dirty="0">
                <a:latin typeface="+mj-ea"/>
                <a:ea typeface="+mj-ea"/>
              </a:rPr>
              <a:t>）：</a:t>
            </a:r>
            <a:endParaRPr kumimoji="1" lang="en-US" altLang="ja-JP" sz="1400" b="1" dirty="0">
              <a:latin typeface="+mj-ea"/>
              <a:ea typeface="+mj-ea"/>
            </a:endParaRPr>
          </a:p>
          <a:p>
            <a:r>
              <a:rPr kumimoji="1" lang="ja-JP" altLang="en-US" sz="1400" b="1" dirty="0">
                <a:latin typeface="+mj-ea"/>
                <a:ea typeface="+mj-ea"/>
              </a:rPr>
              <a:t>　　　</a:t>
            </a:r>
            <a:r>
              <a:rPr kumimoji="1" lang="ja-JP" altLang="en-US" sz="1400" b="1" dirty="0">
                <a:solidFill>
                  <a:srgbClr val="FF0000"/>
                </a:solidFill>
                <a:latin typeface="+mj-ea"/>
                <a:ea typeface="+mj-ea"/>
              </a:rPr>
              <a:t>・この列への記入は不要です</a:t>
            </a:r>
            <a:endParaRPr kumimoji="1" lang="en-US" altLang="ja-JP" sz="1400" b="1" dirty="0">
              <a:solidFill>
                <a:srgbClr val="FF0000"/>
              </a:solidFill>
              <a:latin typeface="+mj-ea"/>
              <a:ea typeface="+mj-ea"/>
            </a:endParaRPr>
          </a:p>
          <a:p>
            <a:r>
              <a:rPr kumimoji="1" lang="ja-JP" altLang="en-US" sz="1400" b="1" dirty="0">
                <a:latin typeface="+mj-ea"/>
                <a:ea typeface="+mj-ea"/>
              </a:rPr>
              <a:t>  </a:t>
            </a:r>
            <a:r>
              <a:rPr kumimoji="1" lang="en-US" altLang="ja-JP" sz="1400" b="1" dirty="0">
                <a:latin typeface="+mj-ea"/>
                <a:ea typeface="+mj-ea"/>
              </a:rPr>
              <a:t> </a:t>
            </a:r>
            <a:r>
              <a:rPr kumimoji="1" lang="ja-JP" altLang="en-US" sz="1400" b="1" dirty="0">
                <a:latin typeface="+mj-ea"/>
                <a:ea typeface="+mj-ea"/>
              </a:rPr>
              <a:t>②位置図（列番号</a:t>
            </a:r>
            <a:r>
              <a:rPr kumimoji="1" lang="en-US" altLang="ja-JP" sz="1400" b="1" dirty="0">
                <a:latin typeface="+mj-ea"/>
                <a:ea typeface="+mj-ea"/>
              </a:rPr>
              <a:t>8</a:t>
            </a:r>
            <a:r>
              <a:rPr kumimoji="1" lang="ja-JP" altLang="en-US" sz="1400" b="1" dirty="0">
                <a:latin typeface="+mj-ea"/>
                <a:ea typeface="+mj-ea"/>
              </a:rPr>
              <a:t>）：</a:t>
            </a:r>
            <a:r>
              <a:rPr kumimoji="1" lang="ja-JP" altLang="en-US" sz="1400" b="1" dirty="0">
                <a:solidFill>
                  <a:srgbClr val="FF0000"/>
                </a:solidFill>
                <a:latin typeface="+mj-ea"/>
                <a:ea typeface="+mj-ea"/>
              </a:rPr>
              <a:t>御担当者様が記入</a:t>
            </a:r>
            <a:r>
              <a:rPr kumimoji="1" lang="ja-JP" altLang="en-US" sz="1400" b="1" dirty="0">
                <a:latin typeface="+mj-ea"/>
                <a:ea typeface="+mj-ea"/>
              </a:rPr>
              <a:t>　</a:t>
            </a:r>
            <a:endParaRPr kumimoji="1" lang="en-US" altLang="ja-JP" sz="1400" b="1" dirty="0">
              <a:solidFill>
                <a:srgbClr val="FF0000"/>
              </a:solidFill>
              <a:latin typeface="+mj-ea"/>
              <a:ea typeface="+mj-ea"/>
            </a:endParaRPr>
          </a:p>
          <a:p>
            <a:r>
              <a:rPr kumimoji="1" lang="ja-JP" altLang="en-US" sz="1400" b="1" dirty="0">
                <a:latin typeface="+mj-ea"/>
                <a:ea typeface="+mj-ea"/>
              </a:rPr>
              <a:t>　　　・位置図の有無をプルダウンメニューから選択</a:t>
            </a:r>
            <a:endParaRPr kumimoji="1" lang="en-US" altLang="ja-JP" sz="1400" b="1" dirty="0">
              <a:latin typeface="+mj-ea"/>
              <a:ea typeface="+mj-ea"/>
            </a:endParaRPr>
          </a:p>
          <a:p>
            <a:r>
              <a:rPr kumimoji="1" lang="en-US" altLang="ja-JP" sz="1400" b="1" dirty="0">
                <a:latin typeface="+mj-ea"/>
                <a:ea typeface="+mj-ea"/>
              </a:rPr>
              <a:t>   </a:t>
            </a:r>
            <a:r>
              <a:rPr kumimoji="1" lang="ja-JP" altLang="en-US" sz="1400" b="1" dirty="0">
                <a:latin typeface="+mj-ea"/>
                <a:ea typeface="+mj-ea"/>
              </a:rPr>
              <a:t>③今回提供していただく図面（列番号</a:t>
            </a:r>
            <a:r>
              <a:rPr kumimoji="1" lang="en-US" altLang="ja-JP" sz="1400" b="1" dirty="0">
                <a:latin typeface="+mj-ea"/>
                <a:ea typeface="+mj-ea"/>
              </a:rPr>
              <a:t>9</a:t>
            </a:r>
            <a:r>
              <a:rPr kumimoji="1" lang="ja-JP" altLang="en-US" sz="1400" b="1" dirty="0">
                <a:latin typeface="+mj-ea"/>
                <a:ea typeface="+mj-ea"/>
              </a:rPr>
              <a:t>）：</a:t>
            </a:r>
            <a:r>
              <a:rPr kumimoji="1" lang="ja-JP" altLang="en-US" sz="1400" b="1" dirty="0">
                <a:solidFill>
                  <a:srgbClr val="FF0000"/>
                </a:solidFill>
                <a:latin typeface="+mj-ea"/>
                <a:ea typeface="+mj-ea"/>
              </a:rPr>
              <a:t>御担当者様が記入</a:t>
            </a:r>
            <a:r>
              <a:rPr kumimoji="1" lang="ja-JP" altLang="en-US" sz="1400" b="1" dirty="0">
                <a:latin typeface="+mj-ea"/>
                <a:ea typeface="+mj-ea"/>
              </a:rPr>
              <a:t>　</a:t>
            </a:r>
            <a:endParaRPr kumimoji="1" lang="en-US" altLang="ja-JP" sz="1400" b="1" dirty="0">
              <a:solidFill>
                <a:srgbClr val="FF0000"/>
              </a:solidFill>
              <a:latin typeface="+mj-ea"/>
              <a:ea typeface="+mj-ea"/>
            </a:endParaRPr>
          </a:p>
          <a:p>
            <a:r>
              <a:rPr kumimoji="1" lang="ja-JP" altLang="en-US" sz="1400" b="1" dirty="0">
                <a:latin typeface="+mj-ea"/>
                <a:ea typeface="+mj-ea"/>
              </a:rPr>
              <a:t>　　　・提供していただく図面をプルダウンメニューから選択</a:t>
            </a:r>
            <a:endParaRPr kumimoji="1" lang="en-US" altLang="ja-JP" sz="1400" b="1" dirty="0">
              <a:latin typeface="+mj-ea"/>
              <a:ea typeface="+mj-ea"/>
            </a:endParaRPr>
          </a:p>
          <a:p>
            <a:r>
              <a:rPr kumimoji="1" lang="en-US" altLang="ja-JP" sz="1400" b="1" dirty="0">
                <a:latin typeface="+mj-ea"/>
                <a:ea typeface="+mj-ea"/>
              </a:rPr>
              <a:t>   </a:t>
            </a:r>
            <a:r>
              <a:rPr kumimoji="1" lang="ja-JP" altLang="en-US" sz="1400" b="1" dirty="0">
                <a:latin typeface="+mj-ea"/>
                <a:ea typeface="+mj-ea"/>
              </a:rPr>
              <a:t>④図面のカーナビ地図会社への提供（列番号</a:t>
            </a:r>
            <a:r>
              <a:rPr kumimoji="1" lang="en-US" altLang="ja-JP" sz="1400" b="1" dirty="0">
                <a:latin typeface="+mj-ea"/>
                <a:ea typeface="+mj-ea"/>
              </a:rPr>
              <a:t>10</a:t>
            </a:r>
            <a:r>
              <a:rPr kumimoji="1" lang="ja-JP" altLang="en-US" sz="1400" b="1" dirty="0">
                <a:latin typeface="+mj-ea"/>
                <a:ea typeface="+mj-ea"/>
              </a:rPr>
              <a:t>）：</a:t>
            </a:r>
            <a:endParaRPr kumimoji="1" lang="en-US" altLang="ja-JP" sz="1400" b="1" dirty="0">
              <a:latin typeface="+mj-ea"/>
              <a:ea typeface="+mj-ea"/>
            </a:endParaRPr>
          </a:p>
          <a:p>
            <a:r>
              <a:rPr kumimoji="1" lang="ja-JP" altLang="en-US" sz="1400" b="1" dirty="0">
                <a:latin typeface="+mj-ea"/>
                <a:ea typeface="+mj-ea"/>
              </a:rPr>
              <a:t>　　 ・地図会社への提供が不可の場合は</a:t>
            </a:r>
            <a:r>
              <a:rPr kumimoji="1" lang="en-US" altLang="ja-JP" sz="1400" b="1" dirty="0">
                <a:latin typeface="+mj-ea"/>
                <a:ea typeface="+mj-ea"/>
              </a:rPr>
              <a:t>×</a:t>
            </a:r>
            <a:r>
              <a:rPr kumimoji="1" lang="ja-JP" altLang="en-US" sz="1400" b="1" dirty="0">
                <a:latin typeface="+mj-ea"/>
                <a:ea typeface="+mj-ea"/>
              </a:rPr>
              <a:t>を選択（空欄のまま⇒</a:t>
            </a:r>
            <a:r>
              <a:rPr kumimoji="1" lang="ja-JP" altLang="en-US" sz="1400" b="1" dirty="0">
                <a:solidFill>
                  <a:srgbClr val="FF0000"/>
                </a:solidFill>
                <a:latin typeface="+mj-ea"/>
                <a:ea typeface="+mj-ea"/>
              </a:rPr>
              <a:t>提供可と判断</a:t>
            </a:r>
            <a:r>
              <a:rPr kumimoji="1" lang="ja-JP" altLang="en-US" sz="1400" b="1" dirty="0">
                <a:latin typeface="+mj-ea"/>
                <a:ea typeface="+mj-ea"/>
              </a:rPr>
              <a:t>）</a:t>
            </a:r>
            <a:endParaRPr kumimoji="1" lang="en-US" altLang="ja-JP" sz="1400" b="1" dirty="0">
              <a:latin typeface="+mj-ea"/>
              <a:ea typeface="+mj-ea"/>
            </a:endParaRPr>
          </a:p>
          <a:p>
            <a:r>
              <a:rPr lang="ja-JP" altLang="en-US" sz="1400" b="1" dirty="0">
                <a:latin typeface="+mj-ea"/>
                <a:ea typeface="+mj-ea"/>
              </a:rPr>
              <a:t>　　 ・斜線箇所は、前年度提供可の回答済み</a:t>
            </a:r>
            <a:endParaRPr lang="en-US" altLang="ja-JP" sz="1400" b="1" dirty="0">
              <a:latin typeface="+mj-ea"/>
              <a:ea typeface="+mj-ea"/>
            </a:endParaRPr>
          </a:p>
          <a:p>
            <a:r>
              <a:rPr kumimoji="1" lang="ja-JP" altLang="en-US" sz="1400" b="1" dirty="0">
                <a:latin typeface="+mj-ea"/>
                <a:ea typeface="+mj-ea"/>
              </a:rPr>
              <a:t>　　 ・</a:t>
            </a:r>
            <a:r>
              <a:rPr kumimoji="1" lang="ja-JP" altLang="en-US" sz="1400" b="1" u="sng" dirty="0">
                <a:latin typeface="+mj-ea"/>
                <a:ea typeface="+mj-ea"/>
              </a:rPr>
              <a:t>何らかの理由により図面を地整（</a:t>
            </a:r>
            <a:r>
              <a:rPr kumimoji="1" lang="en-US" altLang="ja-JP" sz="1400" b="1" u="sng" dirty="0">
                <a:latin typeface="+mj-ea"/>
                <a:ea typeface="+mj-ea"/>
              </a:rPr>
              <a:t>DRM</a:t>
            </a:r>
            <a:r>
              <a:rPr kumimoji="1" lang="ja-JP" altLang="en-US" sz="1400" b="1" u="sng" dirty="0">
                <a:latin typeface="+mj-ea"/>
                <a:ea typeface="+mj-ea"/>
              </a:rPr>
              <a:t>）に提供できない場合の✕ではありません</a:t>
            </a:r>
            <a:endParaRPr kumimoji="1" lang="en-US" altLang="ja-JP" sz="1400" b="1" u="sng" dirty="0">
              <a:latin typeface="+mj-ea"/>
              <a:ea typeface="+mj-ea"/>
            </a:endParaRPr>
          </a:p>
          <a:p>
            <a:endParaRPr kumimoji="1" lang="en-US" altLang="ja-JP" sz="1400" b="1" dirty="0">
              <a:latin typeface="+mj-ea"/>
              <a:ea typeface="+mj-ea"/>
            </a:endParaRPr>
          </a:p>
          <a:p>
            <a:r>
              <a:rPr kumimoji="1" lang="ja-JP" altLang="en-US" sz="1400" b="1" dirty="0">
                <a:latin typeface="+mj-ea"/>
                <a:ea typeface="+mj-ea"/>
              </a:rPr>
              <a:t>　　　</a:t>
            </a:r>
            <a:r>
              <a:rPr kumimoji="1" lang="en-US" altLang="ja-JP" sz="1400" b="1" dirty="0">
                <a:solidFill>
                  <a:srgbClr val="FF0000"/>
                </a:solidFill>
                <a:latin typeface="+mj-ea"/>
                <a:ea typeface="+mj-ea"/>
              </a:rPr>
              <a:t>※</a:t>
            </a:r>
            <a:r>
              <a:rPr kumimoji="1" lang="ja-JP" altLang="en-US" sz="1400" b="1" dirty="0">
                <a:solidFill>
                  <a:srgbClr val="FF0000"/>
                </a:solidFill>
                <a:latin typeface="+mj-ea"/>
                <a:ea typeface="+mj-ea"/>
              </a:rPr>
              <a:t>地図会社とは、機密保持に関する</a:t>
            </a:r>
            <a:r>
              <a:rPr kumimoji="1" lang="ja-JP" altLang="en-US" sz="1400" b="1" dirty="0">
                <a:solidFill>
                  <a:srgbClr val="0000FF"/>
                </a:solidFill>
                <a:latin typeface="+mj-ea"/>
                <a:ea typeface="+mj-ea"/>
              </a:rPr>
              <a:t>確約書</a:t>
            </a:r>
            <a:r>
              <a:rPr kumimoji="1" lang="ja-JP" altLang="en-US" sz="1400" b="1" dirty="0">
                <a:solidFill>
                  <a:srgbClr val="FF0000"/>
                </a:solidFill>
                <a:latin typeface="+mj-ea"/>
                <a:ea typeface="+mj-ea"/>
              </a:rPr>
              <a:t>を取り交したカーナビ地図会社で、ゼンリン、</a:t>
            </a:r>
            <a:endParaRPr kumimoji="1" lang="en-US" altLang="ja-JP" sz="1400" b="1" dirty="0">
              <a:solidFill>
                <a:srgbClr val="FF0000"/>
              </a:solidFill>
              <a:latin typeface="+mj-ea"/>
              <a:ea typeface="+mj-ea"/>
            </a:endParaRPr>
          </a:p>
          <a:p>
            <a:r>
              <a:rPr kumimoji="1" lang="ja-JP" altLang="en-US" sz="1400" b="1" dirty="0">
                <a:solidFill>
                  <a:srgbClr val="FF0000"/>
                </a:solidFill>
                <a:latin typeface="+mj-ea"/>
                <a:ea typeface="+mj-ea"/>
              </a:rPr>
              <a:t>        　 トヨタマップマスター、ジオテクノロジーズ、マップルの</a:t>
            </a:r>
            <a:r>
              <a:rPr kumimoji="1" lang="en-US" altLang="ja-JP" sz="1400" b="1" dirty="0">
                <a:solidFill>
                  <a:srgbClr val="FF0000"/>
                </a:solidFill>
                <a:latin typeface="+mj-ea"/>
                <a:ea typeface="+mj-ea"/>
              </a:rPr>
              <a:t>4</a:t>
            </a:r>
            <a:r>
              <a:rPr kumimoji="1" lang="ja-JP" altLang="en-US" sz="1400" b="1" dirty="0">
                <a:solidFill>
                  <a:srgbClr val="FF0000"/>
                </a:solidFill>
                <a:latin typeface="+mj-ea"/>
                <a:ea typeface="+mj-ea"/>
              </a:rPr>
              <a:t>社</a:t>
            </a:r>
          </a:p>
          <a:p>
            <a:r>
              <a:rPr kumimoji="1" lang="ja-JP" altLang="en-US" sz="1400" b="1" dirty="0">
                <a:solidFill>
                  <a:srgbClr val="FF0000"/>
                </a:solidFill>
                <a:latin typeface="+mj-ea"/>
                <a:ea typeface="+mj-ea"/>
              </a:rPr>
              <a:t>　  　</a:t>
            </a:r>
            <a:r>
              <a:rPr kumimoji="1" lang="en-US" altLang="ja-JP" sz="1400" b="1" dirty="0">
                <a:solidFill>
                  <a:srgbClr val="FF0000"/>
                </a:solidFill>
                <a:latin typeface="+mj-ea"/>
                <a:ea typeface="+mj-ea"/>
              </a:rPr>
              <a:t>※</a:t>
            </a:r>
            <a:r>
              <a:rPr kumimoji="1" lang="ja-JP" altLang="en-US" sz="1400" b="1" dirty="0">
                <a:solidFill>
                  <a:srgbClr val="FF0000"/>
                </a:solidFill>
                <a:latin typeface="+mj-ea"/>
                <a:ea typeface="+mj-ea"/>
              </a:rPr>
              <a:t>図面を地図会社へ提供することで</a:t>
            </a:r>
            <a:endParaRPr kumimoji="1" lang="en-US" altLang="ja-JP" sz="1400" b="1" dirty="0">
              <a:solidFill>
                <a:srgbClr val="FF0000"/>
              </a:solidFill>
              <a:latin typeface="+mj-ea"/>
              <a:ea typeface="+mj-ea"/>
            </a:endParaRPr>
          </a:p>
          <a:p>
            <a:r>
              <a:rPr kumimoji="1" lang="ja-JP" altLang="en-US" sz="1400" b="1" dirty="0">
                <a:solidFill>
                  <a:srgbClr val="FF0000"/>
                </a:solidFill>
                <a:latin typeface="+mj-ea"/>
                <a:ea typeface="+mj-ea"/>
              </a:rPr>
              <a:t>　　　　　</a:t>
            </a:r>
            <a:r>
              <a:rPr kumimoji="1" lang="ja-JP" altLang="en-US" sz="1400" b="1" dirty="0">
                <a:solidFill>
                  <a:srgbClr val="0000FF"/>
                </a:solidFill>
                <a:latin typeface="+mj-ea"/>
                <a:ea typeface="+mj-ea"/>
              </a:rPr>
              <a:t>・地図会社からの</a:t>
            </a:r>
            <a:r>
              <a:rPr kumimoji="1" lang="ja-JP" altLang="en-US" sz="1400" b="1" dirty="0">
                <a:solidFill>
                  <a:srgbClr val="3333FF"/>
                </a:solidFill>
                <a:latin typeface="+mj-ea"/>
                <a:ea typeface="+mj-ea"/>
              </a:rPr>
              <a:t>問い合わせや開示請求が無くなり、道路管理者への負担が軽減</a:t>
            </a:r>
            <a:endParaRPr kumimoji="1" lang="en-US" altLang="ja-JP" sz="1400" b="1" dirty="0">
              <a:solidFill>
                <a:srgbClr val="FF0000"/>
              </a:solidFill>
              <a:latin typeface="+mj-ea"/>
              <a:ea typeface="+mj-ea"/>
            </a:endParaRPr>
          </a:p>
          <a:p>
            <a:r>
              <a:rPr kumimoji="1" lang="ja-JP" altLang="en-US" sz="1400" b="1" dirty="0">
                <a:solidFill>
                  <a:srgbClr val="FF0000"/>
                </a:solidFill>
                <a:latin typeface="+mj-ea"/>
                <a:ea typeface="+mj-ea"/>
              </a:rPr>
              <a:t>　　　　　</a:t>
            </a:r>
            <a:r>
              <a:rPr kumimoji="1" lang="ja-JP" altLang="en-US" sz="1400" b="1" dirty="0">
                <a:solidFill>
                  <a:srgbClr val="0000FF"/>
                </a:solidFill>
                <a:latin typeface="+mj-ea"/>
                <a:ea typeface="+mj-ea"/>
              </a:rPr>
              <a:t>・図面に個人名がある場合は削除をしたうえで提供</a:t>
            </a:r>
          </a:p>
          <a:p>
            <a:r>
              <a:rPr kumimoji="1" lang="ja-JP" altLang="en-US" sz="1400" b="1" dirty="0">
                <a:solidFill>
                  <a:srgbClr val="FF0000"/>
                </a:solidFill>
                <a:latin typeface="+mj-ea"/>
                <a:ea typeface="+mj-ea"/>
              </a:rPr>
              <a:t>　　　 　 </a:t>
            </a:r>
            <a:r>
              <a:rPr kumimoji="1" lang="ja-JP" altLang="en-US" sz="1400" b="1" dirty="0">
                <a:solidFill>
                  <a:srgbClr val="0000FF"/>
                </a:solidFill>
                <a:latin typeface="+mj-ea"/>
                <a:ea typeface="+mj-ea"/>
              </a:rPr>
              <a:t>・また、確約書により、地図会社から図面が流出する事はありません</a:t>
            </a:r>
            <a:endParaRPr kumimoji="1" lang="en-US" altLang="ja-JP" sz="1400" b="1" dirty="0">
              <a:solidFill>
                <a:srgbClr val="0000FF"/>
              </a:solidFill>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13</a:t>
            </a:fld>
            <a:endParaRPr lang="en-US" sz="1800" b="1" dirty="0">
              <a:solidFill>
                <a:schemeClr val="tx1"/>
              </a:solidFill>
              <a:latin typeface="+mj-ea"/>
              <a:ea typeface="+mj-ea"/>
            </a:endParaRPr>
          </a:p>
        </p:txBody>
      </p:sp>
      <p:sp>
        <p:nvSpPr>
          <p:cNvPr id="7" name="タイトル 1"/>
          <p:cNvSpPr>
            <a:spLocks noGrp="1"/>
          </p:cNvSpPr>
          <p:nvPr>
            <p:ph type="title"/>
          </p:nvPr>
        </p:nvSpPr>
        <p:spPr>
          <a:xfrm>
            <a:off x="823444" y="354069"/>
            <a:ext cx="8543925" cy="486445"/>
          </a:xfrm>
        </p:spPr>
        <p:txBody>
          <a:bodyPr>
            <a:normAutofit/>
          </a:bodyPr>
          <a:lstStyle/>
          <a:p>
            <a:r>
              <a:rPr lang="ja-JP" altLang="en-US" sz="2800" b="1" dirty="0"/>
              <a:t>８</a:t>
            </a:r>
            <a:r>
              <a:rPr lang="en-US" altLang="ja-JP" sz="2800" b="1" dirty="0"/>
              <a:t>-</a:t>
            </a:r>
            <a:r>
              <a:rPr lang="ja-JP" altLang="en-US" sz="2800" b="1" dirty="0"/>
              <a:t>３．（３</a:t>
            </a:r>
            <a:r>
              <a:rPr lang="ja-JP" altLang="en-US" sz="2800" b="1"/>
              <a:t>）</a:t>
            </a:r>
            <a:r>
              <a:rPr lang="ja-JP" altLang="en-US" sz="2800">
                <a:latin typeface="+mj-ea"/>
              </a:rPr>
              <a:t>図面の情報</a:t>
            </a:r>
            <a:r>
              <a:rPr lang="ja-JP" altLang="en-US" sz="2800" dirty="0">
                <a:latin typeface="+mj-ea"/>
              </a:rPr>
              <a:t>の記入</a:t>
            </a:r>
            <a:endParaRPr lang="en-US" altLang="ja-JP" sz="2800" dirty="0">
              <a:latin typeface="+mj-ea"/>
            </a:endParaRPr>
          </a:p>
        </p:txBody>
      </p:sp>
      <p:sp>
        <p:nvSpPr>
          <p:cNvPr id="8" name="コンテンツ プレースホルダー 2">
            <a:extLst>
              <a:ext uri="{FF2B5EF4-FFF2-40B4-BE49-F238E27FC236}">
                <a16:creationId xmlns:a16="http://schemas.microsoft.com/office/drawing/2014/main" id="{DBA797D7-388E-F816-177A-669899D67771}"/>
              </a:ext>
            </a:extLst>
          </p:cNvPr>
          <p:cNvSpPr txBox="1">
            <a:spLocks/>
          </p:cNvSpPr>
          <p:nvPr/>
        </p:nvSpPr>
        <p:spPr>
          <a:xfrm>
            <a:off x="252891" y="4771556"/>
            <a:ext cx="7957989" cy="18753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457200" lvl="1" indent="0">
              <a:buNone/>
            </a:pPr>
            <a:r>
              <a:rPr lang="ja-JP" altLang="en-US" sz="1400" dirty="0"/>
              <a:t>令和</a:t>
            </a:r>
            <a:r>
              <a:rPr lang="en-US" altLang="ja-JP" sz="1400" dirty="0"/>
              <a:t>6</a:t>
            </a:r>
            <a:r>
              <a:rPr lang="ja-JP" altLang="en-US" sz="1400" dirty="0"/>
              <a:t>年</a:t>
            </a:r>
            <a:r>
              <a:rPr lang="en-US" altLang="ja-JP" sz="1400" dirty="0"/>
              <a:t>2</a:t>
            </a:r>
            <a:r>
              <a:rPr lang="ja-JP" altLang="en-US" sz="1400" dirty="0"/>
              <a:t>月・令和</a:t>
            </a:r>
            <a:r>
              <a:rPr lang="en-US" altLang="ja-JP" sz="1400" dirty="0"/>
              <a:t>5</a:t>
            </a:r>
            <a:r>
              <a:rPr lang="ja-JP" altLang="en-US" sz="1400" dirty="0"/>
              <a:t>年</a:t>
            </a:r>
            <a:r>
              <a:rPr lang="en-US" altLang="ja-JP" sz="1400" dirty="0"/>
              <a:t>4</a:t>
            </a:r>
            <a:r>
              <a:rPr lang="ja-JP" altLang="en-US" sz="1400" dirty="0"/>
              <a:t>月に地方整備局より以下の文書が発出されてます。</a:t>
            </a:r>
            <a:endParaRPr lang="en-US" altLang="ja-JP" sz="1400" dirty="0"/>
          </a:p>
          <a:p>
            <a:pPr marL="457200" lvl="1" indent="0">
              <a:buNone/>
            </a:pPr>
            <a:r>
              <a:rPr lang="en-US" altLang="ja-JP" sz="1400" dirty="0"/>
              <a:t>【</a:t>
            </a:r>
            <a:r>
              <a:rPr lang="ja-JP" altLang="en-US" sz="1400" dirty="0"/>
              <a:t>通行可能経路の判定に係る道路の構造に関する情報の提供について　（依頼）</a:t>
            </a:r>
            <a:r>
              <a:rPr lang="en-US" altLang="ja-JP" sz="1400" dirty="0"/>
              <a:t>】</a:t>
            </a:r>
            <a:br>
              <a:rPr lang="en-US" altLang="ja-JP" sz="1400" dirty="0"/>
            </a:br>
            <a:r>
              <a:rPr lang="ja-JP" altLang="en-US" sz="1400" dirty="0"/>
              <a:t>これにより、既に図面を提供済みの道路と今回対象となる①・②の道路で重複する道路がある場合</a:t>
            </a:r>
            <a:endParaRPr lang="en-US" altLang="ja-JP" sz="1400" dirty="0"/>
          </a:p>
          <a:p>
            <a:pPr marL="457200" lvl="1" indent="0">
              <a:buNone/>
            </a:pPr>
            <a:r>
              <a:rPr lang="ja-JP" altLang="en-US" sz="1400" dirty="0"/>
              <a:t>⇒</a:t>
            </a:r>
            <a:r>
              <a:rPr lang="ja-JP" altLang="en-US" sz="1400" dirty="0">
                <a:solidFill>
                  <a:srgbClr val="FF0000"/>
                </a:solidFill>
              </a:rPr>
              <a:t>今回、再提供は不要です。リストの備考欄に、“既に提供済み”と記入して下さい。</a:t>
            </a:r>
            <a:endParaRPr lang="en-US" altLang="ja-JP" sz="1400" dirty="0">
              <a:solidFill>
                <a:srgbClr val="FF0000"/>
              </a:solidFill>
            </a:endParaRPr>
          </a:p>
          <a:p>
            <a:pPr marL="457200" lvl="1" indent="0">
              <a:buNone/>
            </a:pPr>
            <a:r>
              <a:rPr lang="en-US" altLang="ja-JP" sz="1400" dirty="0"/>
              <a:t>【</a:t>
            </a:r>
            <a:r>
              <a:rPr lang="ja-JP" altLang="en-US" sz="1400" dirty="0"/>
              <a:t>今回対象となる道路</a:t>
            </a:r>
            <a:r>
              <a:rPr lang="en-US" altLang="ja-JP" sz="1400" dirty="0"/>
              <a:t>】</a:t>
            </a:r>
          </a:p>
          <a:p>
            <a:pPr marL="457200" lvl="1" indent="0">
              <a:buNone/>
            </a:pPr>
            <a:r>
              <a:rPr lang="ja-JP" altLang="en-US" sz="1400" dirty="0"/>
              <a:t>　①令和</a:t>
            </a:r>
            <a:r>
              <a:rPr lang="en-US" altLang="ja-JP" sz="1400" dirty="0"/>
              <a:t>5</a:t>
            </a:r>
            <a:r>
              <a:rPr lang="ja-JP" altLang="en-US" sz="1400" dirty="0"/>
              <a:t>年度供用済み（幅員</a:t>
            </a:r>
            <a:r>
              <a:rPr lang="en-US" altLang="ja-JP" sz="1400" dirty="0"/>
              <a:t>3m</a:t>
            </a:r>
            <a:r>
              <a:rPr lang="ja-JP" altLang="en-US" sz="1400" dirty="0"/>
              <a:t>～</a:t>
            </a:r>
            <a:r>
              <a:rPr lang="en-US" altLang="ja-JP" sz="1400" dirty="0"/>
              <a:t>5.5m</a:t>
            </a:r>
            <a:r>
              <a:rPr lang="ja-JP" altLang="en-US" sz="1400" dirty="0"/>
              <a:t>未満の道路）</a:t>
            </a:r>
            <a:endParaRPr lang="en-US" altLang="ja-JP" sz="1400" dirty="0"/>
          </a:p>
          <a:p>
            <a:pPr marL="457200" lvl="1" indent="0">
              <a:buNone/>
            </a:pPr>
            <a:r>
              <a:rPr lang="ja-JP" altLang="en-US" sz="1400" dirty="0"/>
              <a:t>　②令和</a:t>
            </a:r>
            <a:r>
              <a:rPr lang="en-US" altLang="ja-JP" sz="1400" dirty="0"/>
              <a:t>6</a:t>
            </a:r>
            <a:r>
              <a:rPr lang="ja-JP" altLang="en-US" sz="1400" dirty="0"/>
              <a:t>年度供用予定（幅員</a:t>
            </a:r>
            <a:r>
              <a:rPr lang="en-US" altLang="ja-JP" sz="1400" dirty="0"/>
              <a:t>5.5m</a:t>
            </a:r>
            <a:r>
              <a:rPr lang="ja-JP" altLang="en-US" sz="1400" dirty="0"/>
              <a:t>以上の道路）</a:t>
            </a:r>
            <a:endParaRPr lang="en-US" altLang="ja-JP" sz="1400" dirty="0"/>
          </a:p>
          <a:p>
            <a:pPr marL="457200" lvl="1" indent="0">
              <a:buNone/>
            </a:pPr>
            <a:endParaRPr lang="en-US" altLang="ja-JP" sz="1800" dirty="0"/>
          </a:p>
          <a:p>
            <a:pPr marL="457200" lvl="1" indent="0">
              <a:buNone/>
            </a:pPr>
            <a:endParaRPr lang="ja-JP" altLang="en-US" sz="1800" dirty="0"/>
          </a:p>
        </p:txBody>
      </p:sp>
      <p:pic>
        <p:nvPicPr>
          <p:cNvPr id="6" name="図 5">
            <a:extLst>
              <a:ext uri="{FF2B5EF4-FFF2-40B4-BE49-F238E27FC236}">
                <a16:creationId xmlns:a16="http://schemas.microsoft.com/office/drawing/2014/main" id="{67E0BD5C-DF12-CA26-4238-4424DFA61505}"/>
              </a:ext>
            </a:extLst>
          </p:cNvPr>
          <p:cNvPicPr>
            <a:picLocks noChangeAspect="1"/>
          </p:cNvPicPr>
          <p:nvPr/>
        </p:nvPicPr>
        <p:blipFill>
          <a:blip r:embed="rId4"/>
          <a:stretch>
            <a:fillRect/>
          </a:stretch>
        </p:blipFill>
        <p:spPr>
          <a:xfrm>
            <a:off x="7402119" y="476150"/>
            <a:ext cx="2187973" cy="1068719"/>
          </a:xfrm>
          <a:prstGeom prst="rect">
            <a:avLst/>
          </a:prstGeom>
        </p:spPr>
      </p:pic>
      <p:sp>
        <p:nvSpPr>
          <p:cNvPr id="5" name="正方形/長方形 4">
            <a:extLst>
              <a:ext uri="{FF2B5EF4-FFF2-40B4-BE49-F238E27FC236}">
                <a16:creationId xmlns:a16="http://schemas.microsoft.com/office/drawing/2014/main" id="{CC7124BB-9FB2-49DB-BF1D-BE6B17C3D55B}"/>
              </a:ext>
            </a:extLst>
          </p:cNvPr>
          <p:cNvSpPr/>
          <p:nvPr/>
        </p:nvSpPr>
        <p:spPr>
          <a:xfrm>
            <a:off x="8570330" y="919012"/>
            <a:ext cx="934397" cy="557450"/>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9" name="レコーディング (13)">
            <a:hlinkClick r:id="" action="ppaction://media"/>
            <a:extLst>
              <a:ext uri="{FF2B5EF4-FFF2-40B4-BE49-F238E27FC236}">
                <a16:creationId xmlns:a16="http://schemas.microsoft.com/office/drawing/2014/main" id="{20EA248D-22D0-65C8-E0F4-FC12E39D55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295" y="-765548"/>
            <a:ext cx="609600" cy="609601"/>
          </a:xfrm>
          <a:prstGeom prst="rect">
            <a:avLst/>
          </a:prstGeom>
        </p:spPr>
      </p:pic>
    </p:spTree>
    <p:extLst>
      <p:ext uri="{BB962C8B-B14F-4D97-AF65-F5344CB8AC3E}">
        <p14:creationId xmlns:p14="http://schemas.microsoft.com/office/powerpoint/2010/main" val="13670175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600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par>
                                <p:cTn id="8" presetID="10" presetClass="entr" presetSubtype="0" fill="hold" nodeType="withEffect">
                                  <p:stCondLst>
                                    <p:cond delay="60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0" presetClass="entr" presetSubtype="0" fill="hold" nodeType="withEffect">
                                  <p:stCondLst>
                                    <p:cond delay="600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nodeType="withEffect">
                                  <p:stCondLst>
                                    <p:cond delay="600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nodeType="withEffect">
                                  <p:stCondLst>
                                    <p:cond delay="600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par>
                                <p:cTn id="20" presetID="10" presetClass="entr" presetSubtype="0" fill="hold" nodeType="withEffect">
                                  <p:stCondLst>
                                    <p:cond delay="600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20879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426647"/>
            <a:ext cx="8543925" cy="486445"/>
          </a:xfrm>
        </p:spPr>
        <p:txBody>
          <a:bodyPr>
            <a:normAutofit/>
          </a:bodyPr>
          <a:lstStyle/>
          <a:p>
            <a:r>
              <a:rPr lang="ja-JP" altLang="en-US" sz="2800" b="1" dirty="0"/>
              <a:t>９．提出していただく図面の形式</a:t>
            </a:r>
            <a:endParaRPr lang="ja-JP" altLang="en-US" sz="2800" b="1" dirty="0">
              <a:solidFill>
                <a:srgbClr val="FF0000"/>
              </a:solidFill>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14</a:t>
            </a:fld>
            <a:endParaRPr lang="en-US" sz="1800" b="1" dirty="0">
              <a:solidFill>
                <a:schemeClr val="tx1"/>
              </a:solidFill>
              <a:latin typeface="+mj-ea"/>
              <a:ea typeface="+mj-ea"/>
            </a:endParaRPr>
          </a:p>
        </p:txBody>
      </p:sp>
      <p:sp>
        <p:nvSpPr>
          <p:cNvPr id="5" name="テキスト ボックス 4"/>
          <p:cNvSpPr txBox="1"/>
          <p:nvPr/>
        </p:nvSpPr>
        <p:spPr>
          <a:xfrm>
            <a:off x="681038" y="1588600"/>
            <a:ext cx="9151337" cy="4647426"/>
          </a:xfrm>
          <a:prstGeom prst="rect">
            <a:avLst/>
          </a:prstGeom>
          <a:noFill/>
        </p:spPr>
        <p:txBody>
          <a:bodyPr wrap="square" rtlCol="0">
            <a:spAutoFit/>
          </a:bodyPr>
          <a:lstStyle/>
          <a:p>
            <a:r>
              <a:rPr lang="ja-JP" altLang="en-US" sz="3200" b="1" dirty="0">
                <a:latin typeface="+mj-ea"/>
                <a:ea typeface="+mj-ea"/>
              </a:rPr>
              <a:t>①</a:t>
            </a:r>
            <a:r>
              <a:rPr lang="en-US" altLang="ja-JP" sz="3200" b="1" dirty="0">
                <a:latin typeface="+mj-ea"/>
                <a:ea typeface="+mj-ea"/>
              </a:rPr>
              <a:t>CAD</a:t>
            </a:r>
            <a:r>
              <a:rPr lang="ja-JP" altLang="ja-JP" sz="3200" b="1" dirty="0">
                <a:latin typeface="+mj-ea"/>
                <a:ea typeface="+mj-ea"/>
              </a:rPr>
              <a:t>形式</a:t>
            </a:r>
            <a:r>
              <a:rPr lang="ja-JP" altLang="ja-JP" sz="3200" b="1" dirty="0">
                <a:solidFill>
                  <a:srgbClr val="FF0000"/>
                </a:solidFill>
                <a:latin typeface="+mj-ea"/>
                <a:ea typeface="+mj-ea"/>
              </a:rPr>
              <a:t>　　</a:t>
            </a:r>
            <a:r>
              <a:rPr lang="ja-JP" altLang="en-US" sz="3200" b="1" dirty="0">
                <a:solidFill>
                  <a:srgbClr val="FF0000"/>
                </a:solidFill>
                <a:latin typeface="+mj-ea"/>
                <a:ea typeface="+mj-ea"/>
              </a:rPr>
              <a:t>　</a:t>
            </a:r>
            <a:r>
              <a:rPr lang="ja-JP" altLang="ja-JP" sz="3200" b="1" dirty="0">
                <a:latin typeface="+mj-ea"/>
                <a:ea typeface="+mj-ea"/>
              </a:rPr>
              <a:t>⇒</a:t>
            </a:r>
            <a:r>
              <a:rPr lang="ja-JP" altLang="ja-JP" sz="3200" b="1" dirty="0">
                <a:solidFill>
                  <a:srgbClr val="FF0000"/>
                </a:solidFill>
                <a:latin typeface="+mj-ea"/>
                <a:ea typeface="+mj-ea"/>
              </a:rPr>
              <a:t>拡張子が</a:t>
            </a:r>
            <a:r>
              <a:rPr lang="en-US" altLang="ja-JP" sz="3200" b="1" dirty="0">
                <a:solidFill>
                  <a:srgbClr val="FF0000"/>
                </a:solidFill>
                <a:latin typeface="+mj-ea"/>
                <a:ea typeface="+mj-ea"/>
              </a:rPr>
              <a:t>P21 or SFC</a:t>
            </a:r>
            <a:endParaRPr lang="ja-JP" altLang="ja-JP" sz="3200" dirty="0">
              <a:solidFill>
                <a:srgbClr val="FF0000"/>
              </a:solidFill>
              <a:latin typeface="+mj-ea"/>
              <a:ea typeface="+mj-ea"/>
            </a:endParaRPr>
          </a:p>
          <a:p>
            <a:r>
              <a:rPr lang="ja-JP" altLang="ja-JP" sz="3200" b="1" dirty="0">
                <a:latin typeface="+mj-ea"/>
                <a:ea typeface="+mj-ea"/>
              </a:rPr>
              <a:t>または</a:t>
            </a:r>
            <a:endParaRPr lang="en-US" altLang="ja-JP" sz="3200" b="1" dirty="0">
              <a:latin typeface="+mj-ea"/>
              <a:ea typeface="+mj-ea"/>
            </a:endParaRPr>
          </a:p>
          <a:p>
            <a:r>
              <a:rPr lang="ja-JP" altLang="en-US" sz="3200" b="1" dirty="0">
                <a:latin typeface="+mj-ea"/>
                <a:ea typeface="+mj-ea"/>
              </a:rPr>
              <a:t>②</a:t>
            </a:r>
            <a:r>
              <a:rPr lang="en-US" altLang="ja-JP" sz="3200" b="1" dirty="0">
                <a:latin typeface="+mj-ea"/>
                <a:ea typeface="+mj-ea"/>
              </a:rPr>
              <a:t>AutoCAD</a:t>
            </a:r>
            <a:r>
              <a:rPr lang="ja-JP" altLang="ja-JP" sz="3200" b="1" dirty="0">
                <a:latin typeface="+mj-ea"/>
                <a:ea typeface="+mj-ea"/>
              </a:rPr>
              <a:t>形式⇒</a:t>
            </a:r>
            <a:r>
              <a:rPr lang="ja-JP" altLang="ja-JP" sz="3200" b="1" dirty="0">
                <a:solidFill>
                  <a:srgbClr val="FF0000"/>
                </a:solidFill>
                <a:latin typeface="+mj-ea"/>
                <a:ea typeface="+mj-ea"/>
              </a:rPr>
              <a:t>拡張子が</a:t>
            </a:r>
            <a:r>
              <a:rPr lang="en-US" altLang="ja-JP" sz="3200" b="1" dirty="0">
                <a:solidFill>
                  <a:srgbClr val="FF0000"/>
                </a:solidFill>
                <a:latin typeface="+mj-ea"/>
                <a:ea typeface="+mj-ea"/>
              </a:rPr>
              <a:t>DXF or DWG</a:t>
            </a:r>
          </a:p>
          <a:p>
            <a:r>
              <a:rPr lang="ja-JP" altLang="en-US" sz="3200" b="1" dirty="0">
                <a:latin typeface="+mj-ea"/>
                <a:ea typeface="+mj-ea"/>
              </a:rPr>
              <a:t>上記が無い場合は</a:t>
            </a:r>
            <a:endParaRPr lang="en-US" altLang="ja-JP" sz="3200" b="1" dirty="0">
              <a:latin typeface="+mj-ea"/>
              <a:ea typeface="+mj-ea"/>
            </a:endParaRPr>
          </a:p>
          <a:p>
            <a:r>
              <a:rPr lang="ja-JP" altLang="en-US" sz="3200" b="1" dirty="0">
                <a:latin typeface="+mj-ea"/>
                <a:ea typeface="+mj-ea"/>
              </a:rPr>
              <a:t>③</a:t>
            </a:r>
            <a:r>
              <a:rPr lang="en-US" altLang="ja-JP" sz="3200" b="1" dirty="0">
                <a:latin typeface="+mj-ea"/>
                <a:ea typeface="+mj-ea"/>
              </a:rPr>
              <a:t>PDF</a:t>
            </a:r>
          </a:p>
          <a:p>
            <a:r>
              <a:rPr lang="ja-JP" altLang="en-US" sz="3200" b="1" dirty="0">
                <a:latin typeface="+mj-ea"/>
                <a:ea typeface="+mj-ea"/>
              </a:rPr>
              <a:t>または</a:t>
            </a:r>
            <a:endParaRPr lang="en-US" altLang="ja-JP" sz="3200" b="1" dirty="0">
              <a:latin typeface="+mj-ea"/>
              <a:ea typeface="+mj-ea"/>
            </a:endParaRPr>
          </a:p>
          <a:p>
            <a:r>
              <a:rPr kumimoji="1" lang="ja-JP" altLang="en-US" sz="3200" b="1" dirty="0">
                <a:latin typeface="+mj-ea"/>
                <a:ea typeface="+mj-ea"/>
              </a:rPr>
              <a:t>④紙</a:t>
            </a:r>
            <a:endParaRPr kumimoji="1" lang="en-US" altLang="ja-JP" sz="3200" b="1" dirty="0">
              <a:latin typeface="+mj-ea"/>
              <a:ea typeface="+mj-ea"/>
            </a:endParaRPr>
          </a:p>
          <a:p>
            <a:endParaRPr kumimoji="1" lang="en-US" altLang="ja-JP" sz="2400" b="1" dirty="0">
              <a:solidFill>
                <a:srgbClr val="FF0000"/>
              </a:solidFill>
              <a:latin typeface="+mj-ea"/>
              <a:ea typeface="+mj-ea"/>
            </a:endParaRPr>
          </a:p>
          <a:p>
            <a:r>
              <a:rPr kumimoji="1" lang="ja-JP" altLang="en-US" sz="2400" b="1" dirty="0">
                <a:solidFill>
                  <a:srgbClr val="FF0000"/>
                </a:solidFill>
                <a:latin typeface="+mj-ea"/>
                <a:ea typeface="+mj-ea"/>
              </a:rPr>
              <a:t>　</a:t>
            </a:r>
            <a:r>
              <a:rPr kumimoji="1" lang="en-US" altLang="ja-JP" sz="2400" b="1" dirty="0">
                <a:solidFill>
                  <a:srgbClr val="FF0000"/>
                </a:solidFill>
                <a:latin typeface="+mj-ea"/>
                <a:ea typeface="+mj-ea"/>
              </a:rPr>
              <a:t>※</a:t>
            </a:r>
            <a:r>
              <a:rPr kumimoji="1" lang="ja-JP" altLang="en-US" sz="2400" b="1" dirty="0">
                <a:solidFill>
                  <a:srgbClr val="FF0000"/>
                </a:solidFill>
                <a:latin typeface="+mj-ea"/>
                <a:ea typeface="+mj-ea"/>
              </a:rPr>
              <a:t>図面が無い場合、道路台帳図の提供をお願いします</a:t>
            </a:r>
            <a:endParaRPr kumimoji="1" lang="en-US" altLang="ja-JP" sz="2400" b="1" dirty="0">
              <a:solidFill>
                <a:srgbClr val="FF0000"/>
              </a:solidFill>
              <a:latin typeface="+mj-ea"/>
              <a:ea typeface="+mj-ea"/>
            </a:endParaRPr>
          </a:p>
          <a:p>
            <a:r>
              <a:rPr kumimoji="1" lang="ja-JP" altLang="en-US" sz="2400" b="1" dirty="0">
                <a:solidFill>
                  <a:srgbClr val="FF0000"/>
                </a:solidFill>
                <a:latin typeface="+mj-ea"/>
                <a:ea typeface="+mj-ea"/>
              </a:rPr>
              <a:t>　</a:t>
            </a:r>
            <a:r>
              <a:rPr kumimoji="1" lang="en-US" altLang="ja-JP" sz="2400" b="1" dirty="0">
                <a:solidFill>
                  <a:srgbClr val="FF0000"/>
                </a:solidFill>
                <a:latin typeface="+mj-ea"/>
                <a:ea typeface="+mj-ea"/>
              </a:rPr>
              <a:t>※</a:t>
            </a:r>
            <a:r>
              <a:rPr kumimoji="1" lang="ja-JP" altLang="en-US" sz="2400" b="1" dirty="0">
                <a:solidFill>
                  <a:srgbClr val="FF0000"/>
                </a:solidFill>
                <a:latin typeface="+mj-ea"/>
                <a:ea typeface="+mj-ea"/>
              </a:rPr>
              <a:t>位置図は</a:t>
            </a:r>
            <a:r>
              <a:rPr kumimoji="1" lang="en-US" altLang="ja-JP" sz="2400" b="1" dirty="0">
                <a:solidFill>
                  <a:srgbClr val="FF0000"/>
                </a:solidFill>
                <a:latin typeface="+mj-ea"/>
                <a:ea typeface="+mj-ea"/>
              </a:rPr>
              <a:t>PDF</a:t>
            </a:r>
            <a:r>
              <a:rPr kumimoji="1" lang="ja-JP" altLang="en-US" sz="2400" b="1" dirty="0">
                <a:solidFill>
                  <a:srgbClr val="FF0000"/>
                </a:solidFill>
                <a:latin typeface="+mj-ea"/>
                <a:ea typeface="+mj-ea"/>
              </a:rPr>
              <a:t>で可</a:t>
            </a:r>
            <a:endParaRPr kumimoji="1" lang="en-US" altLang="ja-JP" sz="2400" dirty="0">
              <a:solidFill>
                <a:srgbClr val="FF0000"/>
              </a:solidFill>
              <a:latin typeface="+mj-ea"/>
              <a:ea typeface="+mj-ea"/>
            </a:endParaRPr>
          </a:p>
        </p:txBody>
      </p:sp>
      <p:pic>
        <p:nvPicPr>
          <p:cNvPr id="6" name="レコーディング (14)">
            <a:hlinkClick r:id="" action="ppaction://media"/>
            <a:extLst>
              <a:ext uri="{FF2B5EF4-FFF2-40B4-BE49-F238E27FC236}">
                <a16:creationId xmlns:a16="http://schemas.microsoft.com/office/drawing/2014/main" id="{83B05093-72C2-C57A-6743-9EB6F77895A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438" y="-825507"/>
            <a:ext cx="609600" cy="609600"/>
          </a:xfrm>
          <a:prstGeom prst="rect">
            <a:avLst/>
          </a:prstGeom>
        </p:spPr>
      </p:pic>
    </p:spTree>
    <p:extLst>
      <p:ext uri="{BB962C8B-B14F-4D97-AF65-F5344CB8AC3E}">
        <p14:creationId xmlns:p14="http://schemas.microsoft.com/office/powerpoint/2010/main" val="149600732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8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B872AA63-D0CB-4317-C20F-85E98003EF6E}"/>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15</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0F75B750-1615-D321-65A9-1BB769E2F70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１．資料収集リストの記入例（記載有＋新規追加）</a:t>
            </a:r>
            <a:endParaRPr lang="en-US" altLang="ja-JP" sz="2800" b="1" dirty="0"/>
          </a:p>
        </p:txBody>
      </p:sp>
      <p:pic>
        <p:nvPicPr>
          <p:cNvPr id="3" name="図 2">
            <a:extLst>
              <a:ext uri="{FF2B5EF4-FFF2-40B4-BE49-F238E27FC236}">
                <a16:creationId xmlns:a16="http://schemas.microsoft.com/office/drawing/2014/main" id="{6BCF4DC4-9AA3-DEE7-383A-93E62A0D1525}"/>
              </a:ext>
            </a:extLst>
          </p:cNvPr>
          <p:cNvPicPr>
            <a:picLocks noChangeAspect="1"/>
          </p:cNvPicPr>
          <p:nvPr/>
        </p:nvPicPr>
        <p:blipFill>
          <a:blip r:embed="rId4"/>
          <a:stretch>
            <a:fillRect/>
          </a:stretch>
        </p:blipFill>
        <p:spPr>
          <a:xfrm>
            <a:off x="847288" y="1263117"/>
            <a:ext cx="8749717" cy="5030397"/>
          </a:xfrm>
          <a:prstGeom prst="rect">
            <a:avLst/>
          </a:prstGeom>
        </p:spPr>
      </p:pic>
      <p:pic>
        <p:nvPicPr>
          <p:cNvPr id="6" name="レコーディング (15)">
            <a:hlinkClick r:id="" action="ppaction://media"/>
            <a:extLst>
              <a:ext uri="{FF2B5EF4-FFF2-40B4-BE49-F238E27FC236}">
                <a16:creationId xmlns:a16="http://schemas.microsoft.com/office/drawing/2014/main" id="{C4198447-1C44-D5E3-915E-A706F2ACA64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547" y="-726632"/>
            <a:ext cx="609600" cy="609600"/>
          </a:xfrm>
          <a:prstGeom prst="rect">
            <a:avLst/>
          </a:prstGeom>
        </p:spPr>
      </p:pic>
    </p:spTree>
    <p:extLst>
      <p:ext uri="{BB962C8B-B14F-4D97-AF65-F5344CB8AC3E}">
        <p14:creationId xmlns:p14="http://schemas.microsoft.com/office/powerpoint/2010/main" val="87880240"/>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9CF242EA-1BD3-F432-778C-3C0377264457}"/>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16</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F036F31F-F4BA-76FC-14EE-15D78861F45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２．資料収集リストの記入例（新規追加のみ）</a:t>
            </a:r>
            <a:endParaRPr lang="ja-JP" altLang="en-US" sz="2800" b="1" dirty="0">
              <a:solidFill>
                <a:srgbClr val="FF0000"/>
              </a:solidFill>
            </a:endParaRPr>
          </a:p>
        </p:txBody>
      </p:sp>
      <p:pic>
        <p:nvPicPr>
          <p:cNvPr id="3" name="図 2">
            <a:extLst>
              <a:ext uri="{FF2B5EF4-FFF2-40B4-BE49-F238E27FC236}">
                <a16:creationId xmlns:a16="http://schemas.microsoft.com/office/drawing/2014/main" id="{DDA3251A-FE50-027B-5387-E09EDF852347}"/>
              </a:ext>
            </a:extLst>
          </p:cNvPr>
          <p:cNvPicPr>
            <a:picLocks noChangeAspect="1"/>
          </p:cNvPicPr>
          <p:nvPr/>
        </p:nvPicPr>
        <p:blipFill>
          <a:blip r:embed="rId4"/>
          <a:stretch>
            <a:fillRect/>
          </a:stretch>
        </p:blipFill>
        <p:spPr>
          <a:xfrm>
            <a:off x="530126" y="1200279"/>
            <a:ext cx="8992998" cy="5170119"/>
          </a:xfrm>
          <a:prstGeom prst="rect">
            <a:avLst/>
          </a:prstGeom>
        </p:spPr>
      </p:pic>
      <p:pic>
        <p:nvPicPr>
          <p:cNvPr id="6" name="レコーディング (16)">
            <a:hlinkClick r:id="" action="ppaction://media"/>
            <a:extLst>
              <a:ext uri="{FF2B5EF4-FFF2-40B4-BE49-F238E27FC236}">
                <a16:creationId xmlns:a16="http://schemas.microsoft.com/office/drawing/2014/main" id="{AABE3968-ECD0-FB8A-7FB9-967C73B249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5063" y="-726005"/>
            <a:ext cx="609600" cy="609601"/>
          </a:xfrm>
          <a:prstGeom prst="rect">
            <a:avLst/>
          </a:prstGeom>
        </p:spPr>
      </p:pic>
    </p:spTree>
    <p:extLst>
      <p:ext uri="{BB962C8B-B14F-4D97-AF65-F5344CB8AC3E}">
        <p14:creationId xmlns:p14="http://schemas.microsoft.com/office/powerpoint/2010/main" val="161338516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9CF242EA-1BD3-F432-778C-3C0377264457}"/>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17</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F036F31F-F4BA-76FC-14EE-15D78861F45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３．資料収集リストの記入例（記載無＋新規無）</a:t>
            </a:r>
            <a:endParaRPr lang="ja-JP" altLang="en-US" sz="2800" b="1" dirty="0">
              <a:solidFill>
                <a:srgbClr val="FF0000"/>
              </a:solidFill>
            </a:endParaRPr>
          </a:p>
        </p:txBody>
      </p:sp>
      <p:pic>
        <p:nvPicPr>
          <p:cNvPr id="6" name="図 5">
            <a:extLst>
              <a:ext uri="{FF2B5EF4-FFF2-40B4-BE49-F238E27FC236}">
                <a16:creationId xmlns:a16="http://schemas.microsoft.com/office/drawing/2014/main" id="{576B9143-5109-A38C-06E9-8AAE4F7A1D5E}"/>
              </a:ext>
            </a:extLst>
          </p:cNvPr>
          <p:cNvPicPr>
            <a:picLocks noChangeAspect="1"/>
          </p:cNvPicPr>
          <p:nvPr/>
        </p:nvPicPr>
        <p:blipFill>
          <a:blip r:embed="rId4"/>
          <a:stretch>
            <a:fillRect/>
          </a:stretch>
        </p:blipFill>
        <p:spPr>
          <a:xfrm>
            <a:off x="640663" y="1200279"/>
            <a:ext cx="8657925" cy="5014901"/>
          </a:xfrm>
          <a:prstGeom prst="rect">
            <a:avLst/>
          </a:prstGeom>
        </p:spPr>
      </p:pic>
      <p:pic>
        <p:nvPicPr>
          <p:cNvPr id="3" name="レコーディング (17)">
            <a:hlinkClick r:id="" action="ppaction://media"/>
            <a:extLst>
              <a:ext uri="{FF2B5EF4-FFF2-40B4-BE49-F238E27FC236}">
                <a16:creationId xmlns:a16="http://schemas.microsoft.com/office/drawing/2014/main" id="{E237F41D-7DB0-228C-75D6-7A03F8EE97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773" y="-694587"/>
            <a:ext cx="609600" cy="609600"/>
          </a:xfrm>
          <a:prstGeom prst="rect">
            <a:avLst/>
          </a:prstGeom>
        </p:spPr>
      </p:pic>
    </p:spTree>
    <p:extLst>
      <p:ext uri="{BB962C8B-B14F-4D97-AF65-F5344CB8AC3E}">
        <p14:creationId xmlns:p14="http://schemas.microsoft.com/office/powerpoint/2010/main" val="160523062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6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449202"/>
            <a:ext cx="8543925" cy="486445"/>
          </a:xfrm>
        </p:spPr>
        <p:txBody>
          <a:bodyPr>
            <a:normAutofit/>
          </a:bodyPr>
          <a:lstStyle/>
          <a:p>
            <a:r>
              <a:rPr lang="ja-JP" altLang="en-US" sz="2800" b="1" dirty="0"/>
              <a:t>１１．照会票</a:t>
            </a:r>
            <a:endParaRPr lang="ja-JP" altLang="en-US" sz="2800" b="1" dirty="0">
              <a:solidFill>
                <a:srgbClr val="FF0000"/>
              </a:solidFill>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18</a:t>
            </a:fld>
            <a:endParaRPr lang="en-US" sz="1800" b="1" dirty="0">
              <a:solidFill>
                <a:schemeClr val="tx1"/>
              </a:solidFill>
              <a:latin typeface="+mj-ea"/>
              <a:ea typeface="+mj-ea"/>
            </a:endParaRPr>
          </a:p>
        </p:txBody>
      </p:sp>
      <p:sp>
        <p:nvSpPr>
          <p:cNvPr id="4" name="正方形/長方形 3"/>
          <p:cNvSpPr/>
          <p:nvPr/>
        </p:nvSpPr>
        <p:spPr>
          <a:xfrm>
            <a:off x="681038" y="1728571"/>
            <a:ext cx="8800713" cy="1200329"/>
          </a:xfrm>
          <a:prstGeom prst="rect">
            <a:avLst/>
          </a:prstGeom>
        </p:spPr>
        <p:txBody>
          <a:bodyPr wrap="square">
            <a:spAutoFit/>
          </a:bodyPr>
          <a:lstStyle/>
          <a:p>
            <a:r>
              <a:rPr lang="ja-JP" altLang="en-US" sz="2400" b="1" dirty="0">
                <a:latin typeface="+mj-ea"/>
                <a:ea typeface="+mj-ea"/>
              </a:rPr>
              <a:t>昨年までの情報より、</a:t>
            </a:r>
            <a:r>
              <a:rPr lang="en-US" altLang="ja-JP" sz="2400" b="1" dirty="0">
                <a:latin typeface="+mj-ea"/>
                <a:ea typeface="+mj-ea"/>
              </a:rPr>
              <a:t> 【</a:t>
            </a:r>
            <a:r>
              <a:rPr lang="ja-JP" altLang="en-US" sz="2400" b="1" dirty="0">
                <a:latin typeface="+mj-ea"/>
                <a:ea typeface="+mj-ea"/>
              </a:rPr>
              <a:t>デジタル道路地図更新のための資料収集リスト</a:t>
            </a:r>
            <a:r>
              <a:rPr lang="en-US" altLang="ja-JP" sz="2400" b="1" dirty="0">
                <a:latin typeface="+mj-ea"/>
                <a:ea typeface="+mj-ea"/>
              </a:rPr>
              <a:t>】</a:t>
            </a:r>
            <a:r>
              <a:rPr lang="ja-JP" altLang="en-US" sz="2400" b="1" dirty="0">
                <a:latin typeface="+mj-ea"/>
                <a:ea typeface="+mj-ea"/>
              </a:rPr>
              <a:t>に転記出来ない箇所に於いて</a:t>
            </a:r>
            <a:r>
              <a:rPr lang="en-US" altLang="ja-JP" sz="2400" b="1" dirty="0">
                <a:latin typeface="+mj-ea"/>
                <a:ea typeface="+mj-ea"/>
              </a:rPr>
              <a:t>【</a:t>
            </a:r>
            <a:r>
              <a:rPr lang="ja-JP" altLang="en-US" sz="2400" b="1" dirty="0">
                <a:latin typeface="+mj-ea"/>
                <a:ea typeface="+mj-ea"/>
              </a:rPr>
              <a:t>照会票</a:t>
            </a:r>
            <a:r>
              <a:rPr lang="en-US" altLang="ja-JP" sz="2400" b="1" dirty="0">
                <a:latin typeface="+mj-ea"/>
                <a:ea typeface="+mj-ea"/>
              </a:rPr>
              <a:t>】</a:t>
            </a:r>
            <a:r>
              <a:rPr lang="ja-JP" altLang="en-US" sz="2400" b="1" dirty="0">
                <a:latin typeface="+mj-ea"/>
                <a:ea typeface="+mj-ea"/>
              </a:rPr>
              <a:t>を作成しています</a:t>
            </a:r>
            <a:endParaRPr lang="en-US" altLang="ja-JP" sz="2400" b="1" dirty="0">
              <a:latin typeface="+mj-ea"/>
              <a:ea typeface="+mj-ea"/>
            </a:endParaRPr>
          </a:p>
          <a:p>
            <a:r>
              <a:rPr lang="ja-JP" altLang="en-US" sz="2400" b="1" dirty="0">
                <a:solidFill>
                  <a:srgbClr val="FF0000"/>
                </a:solidFill>
                <a:latin typeface="+mj-ea"/>
                <a:ea typeface="+mj-ea"/>
              </a:rPr>
              <a:t>（全ての市町村にあるわけではありません）</a:t>
            </a:r>
          </a:p>
        </p:txBody>
      </p:sp>
      <p:sp>
        <p:nvSpPr>
          <p:cNvPr id="5" name="下矢印 4"/>
          <p:cNvSpPr/>
          <p:nvPr/>
        </p:nvSpPr>
        <p:spPr>
          <a:xfrm>
            <a:off x="3890318" y="3097944"/>
            <a:ext cx="1062682" cy="8073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752451" y="4028303"/>
            <a:ext cx="8472512" cy="1200329"/>
          </a:xfrm>
          <a:prstGeom prst="rect">
            <a:avLst/>
          </a:prstGeom>
        </p:spPr>
        <p:txBody>
          <a:bodyPr wrap="square">
            <a:spAutoFit/>
          </a:bodyPr>
          <a:lstStyle/>
          <a:p>
            <a:pPr algn="ctr"/>
            <a:r>
              <a:rPr lang="en-US" altLang="ja-JP" b="1" dirty="0">
                <a:latin typeface="+mj-ea"/>
                <a:ea typeface="+mj-ea"/>
              </a:rPr>
              <a:t>【</a:t>
            </a:r>
            <a:r>
              <a:rPr lang="ja-JP" altLang="en-US" b="1" dirty="0">
                <a:latin typeface="+mj-ea"/>
                <a:ea typeface="+mj-ea"/>
              </a:rPr>
              <a:t>デジタル道路地図更新のための資料収集リスト</a:t>
            </a:r>
            <a:r>
              <a:rPr lang="en-US" altLang="ja-JP" b="1" dirty="0">
                <a:latin typeface="+mj-ea"/>
                <a:ea typeface="+mj-ea"/>
              </a:rPr>
              <a:t>】</a:t>
            </a:r>
            <a:r>
              <a:rPr lang="ja-JP" altLang="en-US" b="1" dirty="0">
                <a:latin typeface="+mj-ea"/>
                <a:ea typeface="+mj-ea"/>
              </a:rPr>
              <a:t>提出時</a:t>
            </a:r>
            <a:endParaRPr lang="en-US" altLang="ja-JP" b="1" dirty="0">
              <a:latin typeface="+mj-ea"/>
              <a:ea typeface="+mj-ea"/>
            </a:endParaRPr>
          </a:p>
          <a:p>
            <a:pPr algn="ctr"/>
            <a:endParaRPr lang="en-US" altLang="ja-JP" b="1" dirty="0">
              <a:latin typeface="ＭＳ Ｐゴシック" panose="020B0600070205080204" pitchFamily="50" charset="-128"/>
            </a:endParaRPr>
          </a:p>
          <a:p>
            <a:pPr algn="ctr"/>
            <a:r>
              <a:rPr lang="ja-JP" altLang="en-US" sz="3600" b="1" dirty="0">
                <a:latin typeface="ＭＳ Ｐゴシック" panose="020B0600070205080204" pitchFamily="50" charset="-128"/>
              </a:rPr>
              <a:t>併せて回答をお願いします</a:t>
            </a:r>
          </a:p>
        </p:txBody>
      </p:sp>
      <p:pic>
        <p:nvPicPr>
          <p:cNvPr id="8" name="レコーディング (18)">
            <a:hlinkClick r:id="" action="ppaction://media"/>
            <a:extLst>
              <a:ext uri="{FF2B5EF4-FFF2-40B4-BE49-F238E27FC236}">
                <a16:creationId xmlns:a16="http://schemas.microsoft.com/office/drawing/2014/main" id="{73B59F95-4AA5-022C-4364-233719EFE5A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0242" y="-650201"/>
            <a:ext cx="609600" cy="609601"/>
          </a:xfrm>
          <a:prstGeom prst="rect">
            <a:avLst/>
          </a:prstGeom>
        </p:spPr>
      </p:pic>
    </p:spTree>
    <p:extLst>
      <p:ext uri="{BB962C8B-B14F-4D97-AF65-F5344CB8AC3E}">
        <p14:creationId xmlns:p14="http://schemas.microsoft.com/office/powerpoint/2010/main" val="335123252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8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38703" y="420619"/>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１２．提出期限</a:t>
            </a:r>
            <a:endParaRPr lang="ja-JP" altLang="en-US" sz="2800" b="1" dirty="0">
              <a:solidFill>
                <a:srgbClr val="FF0000"/>
              </a:solidFill>
              <a:latin typeface="+mj-ea"/>
            </a:endParaRPr>
          </a:p>
        </p:txBody>
      </p:sp>
      <p:sp>
        <p:nvSpPr>
          <p:cNvPr id="5" name="タイトル 1"/>
          <p:cNvSpPr txBox="1">
            <a:spLocks/>
          </p:cNvSpPr>
          <p:nvPr/>
        </p:nvSpPr>
        <p:spPr>
          <a:xfrm>
            <a:off x="1772052" y="1403834"/>
            <a:ext cx="5966897" cy="13547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6600" b="1" dirty="0">
                <a:solidFill>
                  <a:srgbClr val="FF0000"/>
                </a:solidFill>
                <a:latin typeface="+mj-ea"/>
              </a:rPr>
              <a:t>９月３０日（月）</a:t>
            </a:r>
          </a:p>
        </p:txBody>
      </p:sp>
      <p:sp>
        <p:nvSpPr>
          <p:cNvPr id="6" name="タイトル 1"/>
          <p:cNvSpPr txBox="1">
            <a:spLocks/>
          </p:cNvSpPr>
          <p:nvPr/>
        </p:nvSpPr>
        <p:spPr>
          <a:xfrm>
            <a:off x="674558" y="3255344"/>
            <a:ext cx="8916118" cy="278286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①提出いただいた資料の確認期間を確保</a:t>
            </a:r>
            <a:endParaRPr lang="en-US" altLang="ja-JP" sz="2800" b="1" dirty="0">
              <a:latin typeface="+mj-ea"/>
            </a:endParaRPr>
          </a:p>
          <a:p>
            <a:pPr algn="l"/>
            <a:r>
              <a:rPr lang="ja-JP" altLang="en-US" sz="2800" b="1" dirty="0">
                <a:latin typeface="+mj-ea"/>
              </a:rPr>
              <a:t>②追加資料の依頼・回答期間の確保</a:t>
            </a:r>
            <a:endParaRPr lang="en-US" altLang="ja-JP" sz="2800" b="1" dirty="0">
              <a:latin typeface="+mj-ea"/>
            </a:endParaRPr>
          </a:p>
          <a:p>
            <a:pPr algn="l"/>
            <a:r>
              <a:rPr lang="ja-JP" altLang="en-US" sz="2800" b="1" dirty="0">
                <a:latin typeface="+mj-ea"/>
              </a:rPr>
              <a:t>③ヒアリング期間の確保</a:t>
            </a:r>
            <a:endParaRPr lang="en-US" altLang="ja-JP" sz="2800" b="1" dirty="0">
              <a:latin typeface="+mj-ea"/>
            </a:endParaRPr>
          </a:p>
          <a:p>
            <a:pPr algn="l"/>
            <a:r>
              <a:rPr lang="ja-JP" altLang="en-US" sz="2800" b="1" dirty="0">
                <a:latin typeface="+mj-ea"/>
              </a:rPr>
              <a:t>等を考慮しております。</a:t>
            </a:r>
            <a:endParaRPr lang="en-US" altLang="ja-JP" sz="2800" b="1" dirty="0">
              <a:latin typeface="+mj-ea"/>
            </a:endParaRPr>
          </a:p>
          <a:p>
            <a:pPr algn="l"/>
            <a:r>
              <a:rPr lang="ja-JP" altLang="en-US" sz="2800" b="1" dirty="0">
                <a:latin typeface="+mj-ea"/>
              </a:rPr>
              <a:t>遅れそうな場合、事前にご連絡をお願いします。</a:t>
            </a:r>
            <a:endParaRPr lang="en-US" altLang="ja-JP" sz="2800" b="1" dirty="0">
              <a:latin typeface="+mj-ea"/>
            </a:endParaRPr>
          </a:p>
          <a:p>
            <a:pPr algn="l"/>
            <a:endParaRPr lang="ja-JP" altLang="en-US" sz="2800" b="1" dirty="0">
              <a:latin typeface="+mj-ea"/>
            </a:endParaRPr>
          </a:p>
        </p:txBody>
      </p:sp>
      <p:sp>
        <p:nvSpPr>
          <p:cNvPr id="7"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19</a:t>
            </a:r>
          </a:p>
        </p:txBody>
      </p:sp>
      <p:pic>
        <p:nvPicPr>
          <p:cNvPr id="2" name="レコーディング (19)">
            <a:hlinkClick r:id="" action="ppaction://media"/>
            <a:extLst>
              <a:ext uri="{FF2B5EF4-FFF2-40B4-BE49-F238E27FC236}">
                <a16:creationId xmlns:a16="http://schemas.microsoft.com/office/drawing/2014/main" id="{AE48AE88-00EF-81C9-88AB-429710B4F59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485775" y="-809625"/>
            <a:ext cx="609600" cy="609600"/>
          </a:xfrm>
          <a:prstGeom prst="rect">
            <a:avLst/>
          </a:prstGeom>
        </p:spPr>
      </p:pic>
    </p:spTree>
    <p:custDataLst>
      <p:tags r:id="rId1"/>
    </p:custDataLst>
    <p:extLst>
      <p:ext uri="{BB962C8B-B14F-4D97-AF65-F5344CB8AC3E}">
        <p14:creationId xmlns:p14="http://schemas.microsoft.com/office/powerpoint/2010/main" val="1643374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2145" objId="3"/>
        <p14:stopEvt time="6698" objId="3"/>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z="1800" b="1" smtClean="0">
                <a:solidFill>
                  <a:prstClr val="black">
                    <a:tint val="75000"/>
                  </a:prstClr>
                </a:solidFill>
                <a:latin typeface="+mj-ea"/>
                <a:ea typeface="+mj-ea"/>
              </a:rPr>
              <a:pPr/>
              <a:t>2</a:t>
            </a:fld>
            <a:endParaRPr lang="en-US" sz="1800" b="1" dirty="0">
              <a:solidFill>
                <a:prstClr val="black">
                  <a:tint val="75000"/>
                </a:prstClr>
              </a:solidFill>
              <a:latin typeface="+mj-ea"/>
              <a:ea typeface="+mj-ea"/>
            </a:endParaRPr>
          </a:p>
        </p:txBody>
      </p:sp>
      <p:sp>
        <p:nvSpPr>
          <p:cNvPr id="4" name="テキスト ボックス 3"/>
          <p:cNvSpPr txBox="1"/>
          <p:nvPr/>
        </p:nvSpPr>
        <p:spPr>
          <a:xfrm>
            <a:off x="669073" y="701958"/>
            <a:ext cx="8474927" cy="1292662"/>
          </a:xfrm>
          <a:prstGeom prst="rect">
            <a:avLst/>
          </a:prstGeom>
          <a:noFill/>
        </p:spPr>
        <p:txBody>
          <a:bodyPr wrap="square" rtlCol="0">
            <a:spAutoFit/>
          </a:bodyPr>
          <a:lstStyle/>
          <a:p>
            <a:endParaRPr kumimoji="1" lang="en-US" altLang="ja-JP" dirty="0">
              <a:solidFill>
                <a:prstClr val="black"/>
              </a:solidFill>
            </a:endParaRPr>
          </a:p>
          <a:p>
            <a:r>
              <a:rPr kumimoji="1" lang="ja-JP" altLang="en-US" sz="2000" dirty="0">
                <a:solidFill>
                  <a:prstClr val="black"/>
                </a:solidFill>
                <a:latin typeface="ＭＳ Ｐゴシック" panose="020B0600070205080204" pitchFamily="50" charset="-128"/>
              </a:rPr>
              <a:t>デジタル道路地図データベース（</a:t>
            </a:r>
            <a:r>
              <a:rPr kumimoji="1" lang="en-US" altLang="ja-JP" sz="2000" dirty="0">
                <a:solidFill>
                  <a:prstClr val="black"/>
                </a:solidFill>
                <a:latin typeface="ＭＳ Ｐゴシック" panose="020B0600070205080204" pitchFamily="50" charset="-128"/>
              </a:rPr>
              <a:t>DRM-DB</a:t>
            </a:r>
            <a:r>
              <a:rPr kumimoji="1" lang="ja-JP" altLang="en-US" sz="2000" dirty="0">
                <a:solidFill>
                  <a:prstClr val="black"/>
                </a:solidFill>
                <a:latin typeface="ＭＳ Ｐゴシック" panose="020B0600070205080204" pitchFamily="50" charset="-128"/>
              </a:rPr>
              <a:t>）は、国土交通省の政策の下、共通プラットフォームとして、その重要性を増しています</a:t>
            </a:r>
            <a:endParaRPr kumimoji="1" lang="en-US" altLang="ja-JP" sz="2000" dirty="0">
              <a:solidFill>
                <a:prstClr val="black"/>
              </a:solidFill>
              <a:latin typeface="ＭＳ Ｐゴシック" panose="020B0600070205080204" pitchFamily="50" charset="-128"/>
            </a:endParaRPr>
          </a:p>
          <a:p>
            <a:endParaRPr kumimoji="1" lang="en-US" altLang="ja-JP" sz="2000" dirty="0">
              <a:solidFill>
                <a:prstClr val="black"/>
              </a:solidFill>
              <a:latin typeface="ＭＳ Ｐゴシック" panose="020B0600070205080204" pitchFamily="50" charset="-128"/>
            </a:endParaRPr>
          </a:p>
        </p:txBody>
      </p:sp>
      <p:sp>
        <p:nvSpPr>
          <p:cNvPr id="5" name="テキスト ボックス 4"/>
          <p:cNvSpPr txBox="1"/>
          <p:nvPr/>
        </p:nvSpPr>
        <p:spPr>
          <a:xfrm>
            <a:off x="3378817" y="223024"/>
            <a:ext cx="2642839" cy="584775"/>
          </a:xfrm>
          <a:prstGeom prst="rect">
            <a:avLst/>
          </a:prstGeom>
          <a:noFill/>
        </p:spPr>
        <p:txBody>
          <a:bodyPr wrap="square" rtlCol="0">
            <a:spAutoFit/>
          </a:bodyPr>
          <a:lstStyle/>
          <a:p>
            <a:pPr algn="ctr"/>
            <a:r>
              <a:rPr kumimoji="1" lang="ja-JP" altLang="en-US" sz="3200" dirty="0">
                <a:solidFill>
                  <a:prstClr val="black"/>
                </a:solidFill>
                <a:latin typeface="ＭＳ Ｐゴシック" panose="020B0600070205080204" pitchFamily="50" charset="-128"/>
              </a:rPr>
              <a:t>はじめに</a:t>
            </a:r>
          </a:p>
        </p:txBody>
      </p:sp>
      <p:sp>
        <p:nvSpPr>
          <p:cNvPr id="6" name="下矢印 5"/>
          <p:cNvSpPr/>
          <p:nvPr/>
        </p:nvSpPr>
        <p:spPr>
          <a:xfrm>
            <a:off x="1271240" y="1717288"/>
            <a:ext cx="626324" cy="8193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prstClr val="white"/>
              </a:solidFill>
            </a:endParaRPr>
          </a:p>
        </p:txBody>
      </p:sp>
      <p:sp>
        <p:nvSpPr>
          <p:cNvPr id="7" name="テキスト ボックス 6"/>
          <p:cNvSpPr txBox="1"/>
          <p:nvPr/>
        </p:nvSpPr>
        <p:spPr>
          <a:xfrm>
            <a:off x="1897563" y="1873632"/>
            <a:ext cx="6532758" cy="677108"/>
          </a:xfrm>
          <a:prstGeom prst="rect">
            <a:avLst/>
          </a:prstGeom>
          <a:noFill/>
        </p:spPr>
        <p:txBody>
          <a:bodyPr wrap="square" rtlCol="0">
            <a:spAutoFit/>
          </a:bodyPr>
          <a:lstStyle/>
          <a:p>
            <a:r>
              <a:rPr kumimoji="1" lang="ja-JP" altLang="en-US" b="1" dirty="0">
                <a:solidFill>
                  <a:prstClr val="black"/>
                </a:solidFill>
              </a:rPr>
              <a:t>そこで　</a:t>
            </a:r>
            <a:r>
              <a:rPr kumimoji="1" lang="ja-JP" altLang="en-US" b="1" dirty="0">
                <a:solidFill>
                  <a:srgbClr val="FF0000"/>
                </a:solidFill>
              </a:rPr>
              <a:t>求められている</a:t>
            </a:r>
            <a:r>
              <a:rPr kumimoji="1" lang="en-US" altLang="ja-JP" sz="2000" b="1" dirty="0">
                <a:solidFill>
                  <a:prstClr val="black"/>
                </a:solidFill>
              </a:rPr>
              <a:t>DRM-DB</a:t>
            </a:r>
            <a:r>
              <a:rPr kumimoji="1" lang="ja-JP" altLang="en-US" b="1" dirty="0">
                <a:solidFill>
                  <a:prstClr val="black"/>
                </a:solidFill>
              </a:rPr>
              <a:t>更新の迅速化・網羅性・正確性の向上に向けて</a:t>
            </a:r>
          </a:p>
        </p:txBody>
      </p:sp>
      <p:sp>
        <p:nvSpPr>
          <p:cNvPr id="8" name="テキスト ボックス 7"/>
          <p:cNvSpPr txBox="1"/>
          <p:nvPr/>
        </p:nvSpPr>
        <p:spPr>
          <a:xfrm>
            <a:off x="524107" y="2623784"/>
            <a:ext cx="8700856" cy="1015663"/>
          </a:xfrm>
          <a:prstGeom prst="rect">
            <a:avLst/>
          </a:prstGeom>
          <a:noFill/>
        </p:spPr>
        <p:txBody>
          <a:bodyPr wrap="square" rtlCol="0">
            <a:spAutoFit/>
          </a:bodyPr>
          <a:lstStyle/>
          <a:p>
            <a:r>
              <a:rPr kumimoji="1" lang="ja-JP" altLang="en-US" sz="2000" dirty="0">
                <a:solidFill>
                  <a:prstClr val="black"/>
                </a:solidFill>
              </a:rPr>
              <a:t>次頁からの</a:t>
            </a:r>
            <a:r>
              <a:rPr kumimoji="1" lang="ja-JP" altLang="en-US" sz="2000" dirty="0">
                <a:solidFill>
                  <a:srgbClr val="FF0000"/>
                </a:solidFill>
              </a:rPr>
              <a:t>事業年度</a:t>
            </a:r>
            <a:r>
              <a:rPr kumimoji="1" lang="ja-JP" altLang="en-US" sz="2000" dirty="0">
                <a:solidFill>
                  <a:prstClr val="black"/>
                </a:solidFill>
              </a:rPr>
              <a:t>・</a:t>
            </a:r>
            <a:r>
              <a:rPr kumimoji="1" lang="ja-JP" altLang="en-US" sz="2000" dirty="0">
                <a:solidFill>
                  <a:srgbClr val="FF0000"/>
                </a:solidFill>
              </a:rPr>
              <a:t>事業内容</a:t>
            </a:r>
            <a:r>
              <a:rPr kumimoji="1" lang="ja-JP" altLang="en-US" sz="2000" dirty="0">
                <a:solidFill>
                  <a:prstClr val="black"/>
                </a:solidFill>
              </a:rPr>
              <a:t>に合致する道路の図面が必要となります</a:t>
            </a:r>
            <a:endParaRPr kumimoji="1" lang="en-US" altLang="ja-JP" sz="2000" dirty="0">
              <a:solidFill>
                <a:prstClr val="black"/>
              </a:solidFill>
            </a:endParaRPr>
          </a:p>
          <a:p>
            <a:r>
              <a:rPr kumimoji="1" lang="ja-JP" altLang="en-US" sz="2000" dirty="0">
                <a:solidFill>
                  <a:prstClr val="black"/>
                </a:solidFill>
              </a:rPr>
              <a:t>　必要な図面は</a:t>
            </a:r>
            <a:endParaRPr kumimoji="1" lang="en-US" altLang="ja-JP" sz="2000" dirty="0">
              <a:solidFill>
                <a:prstClr val="black"/>
              </a:solidFill>
            </a:endParaRPr>
          </a:p>
          <a:p>
            <a:r>
              <a:rPr kumimoji="1" lang="ja-JP" altLang="en-US" sz="2000" dirty="0">
                <a:solidFill>
                  <a:srgbClr val="002060"/>
                </a:solidFill>
              </a:rPr>
              <a:t>　</a:t>
            </a:r>
            <a:r>
              <a:rPr kumimoji="1" lang="ja-JP" altLang="en-US" sz="2000" dirty="0">
                <a:solidFill>
                  <a:srgbClr val="0000FF"/>
                </a:solidFill>
              </a:rPr>
              <a:t>平面図・縦断図・標準横断図・中心線座標リスト</a:t>
            </a:r>
            <a:endParaRPr kumimoji="1" lang="en-US" altLang="ja-JP" sz="2000" dirty="0">
              <a:solidFill>
                <a:srgbClr val="0000FF"/>
              </a:solidFill>
            </a:endParaRPr>
          </a:p>
        </p:txBody>
      </p:sp>
      <p:sp>
        <p:nvSpPr>
          <p:cNvPr id="9" name="テキスト ボックス 8"/>
          <p:cNvSpPr txBox="1"/>
          <p:nvPr/>
        </p:nvSpPr>
        <p:spPr>
          <a:xfrm>
            <a:off x="524107" y="4028403"/>
            <a:ext cx="9311268" cy="1631216"/>
          </a:xfrm>
          <a:prstGeom prst="rect">
            <a:avLst/>
          </a:prstGeom>
          <a:noFill/>
        </p:spPr>
        <p:txBody>
          <a:bodyPr wrap="square" rtlCol="0">
            <a:spAutoFit/>
          </a:bodyPr>
          <a:lstStyle/>
          <a:p>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必要な図面</a:t>
            </a:r>
            <a:r>
              <a:rPr kumimoji="1" lang="en-US" altLang="ja-JP" sz="2000" dirty="0">
                <a:solidFill>
                  <a:srgbClr val="FF0000"/>
                </a:solidFill>
                <a:latin typeface="ＭＳ Ｐゴシック" panose="020B0600070205080204" pitchFamily="50" charset="-128"/>
              </a:rPr>
              <a:t>】</a:t>
            </a:r>
          </a:p>
          <a:p>
            <a:r>
              <a:rPr kumimoji="1" lang="ja-JP" altLang="en-US" sz="2000" dirty="0">
                <a:solidFill>
                  <a:srgbClr val="FF0000"/>
                </a:solidFill>
                <a:latin typeface="ＭＳ Ｐゴシック" panose="020B0600070205080204" pitchFamily="50" charset="-128"/>
              </a:rPr>
              <a:t>①詳細設計図面・実施設計図面等</a:t>
            </a:r>
            <a:endParaRPr kumimoji="1" lang="en-US" altLang="ja-JP" sz="2000" dirty="0">
              <a:solidFill>
                <a:srgbClr val="FF0000"/>
              </a:solidFill>
              <a:latin typeface="ＭＳ Ｐゴシック" panose="020B0600070205080204" pitchFamily="50" charset="-128"/>
            </a:endParaRPr>
          </a:p>
          <a:p>
            <a:r>
              <a:rPr kumimoji="1" lang="ja-JP" altLang="en-US" sz="2000" dirty="0">
                <a:solidFill>
                  <a:srgbClr val="FF0000"/>
                </a:solidFill>
                <a:latin typeface="ＭＳ Ｐゴシック" panose="020B0600070205080204" pitchFamily="50" charset="-128"/>
              </a:rPr>
              <a:t>②設計協議図面等（警察</a:t>
            </a:r>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鉄道事業者</a:t>
            </a:r>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地元住民用地説明会）</a:t>
            </a:r>
            <a:endParaRPr kumimoji="1" lang="en-US" altLang="ja-JP" sz="2000" dirty="0">
              <a:solidFill>
                <a:srgbClr val="FF0000"/>
              </a:solidFill>
              <a:latin typeface="ＭＳ Ｐゴシック" panose="020B0600070205080204" pitchFamily="50" charset="-128"/>
            </a:endParaRPr>
          </a:p>
          <a:p>
            <a:r>
              <a:rPr kumimoji="1" lang="ja-JP" altLang="en-US" sz="2000" dirty="0">
                <a:solidFill>
                  <a:srgbClr val="FF0000"/>
                </a:solidFill>
                <a:latin typeface="ＭＳ Ｐゴシック" panose="020B0600070205080204" pitchFamily="50" charset="-128"/>
              </a:rPr>
              <a:t>③工事発注時の図面</a:t>
            </a:r>
            <a:endParaRPr kumimoji="1" lang="en-US" altLang="ja-JP" sz="2000" dirty="0">
              <a:solidFill>
                <a:srgbClr val="FF0000"/>
              </a:solidFill>
              <a:latin typeface="ＭＳ Ｐゴシック" panose="020B0600070205080204" pitchFamily="50" charset="-128"/>
            </a:endParaRPr>
          </a:p>
          <a:p>
            <a:r>
              <a:rPr kumimoji="1" lang="ja-JP" altLang="en-US" sz="2000" dirty="0">
                <a:solidFill>
                  <a:prstClr val="black"/>
                </a:solidFill>
                <a:latin typeface="ＭＳ Ｐゴシック" panose="020B0600070205080204" pitchFamily="50" charset="-128"/>
              </a:rPr>
              <a:t>　等、①・②・③いずれかの図面が必要となります</a:t>
            </a:r>
            <a:endParaRPr kumimoji="1" lang="en-US" altLang="ja-JP" sz="2000" dirty="0">
              <a:solidFill>
                <a:prstClr val="black"/>
              </a:solidFill>
              <a:latin typeface="ＭＳ Ｐゴシック" panose="020B0600070205080204" pitchFamily="50" charset="-128"/>
            </a:endParaRPr>
          </a:p>
        </p:txBody>
      </p:sp>
      <p:pic>
        <p:nvPicPr>
          <p:cNvPr id="3" name="レコーディング (2)">
            <a:hlinkClick r:id="" action="ppaction://media"/>
            <a:extLst>
              <a:ext uri="{FF2B5EF4-FFF2-40B4-BE49-F238E27FC236}">
                <a16:creationId xmlns:a16="http://schemas.microsoft.com/office/drawing/2014/main" id="{0219E92D-DF1A-791A-1667-C7269D3C7F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3017" y="-695178"/>
            <a:ext cx="609600" cy="609600"/>
          </a:xfrm>
          <a:prstGeom prst="rect">
            <a:avLst/>
          </a:prstGeom>
        </p:spPr>
      </p:pic>
    </p:spTree>
    <p:extLst>
      <p:ext uri="{BB962C8B-B14F-4D97-AF65-F5344CB8AC3E}">
        <p14:creationId xmlns:p14="http://schemas.microsoft.com/office/powerpoint/2010/main" val="216824905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38703" y="420619"/>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１３．基礎資料送付方法</a:t>
            </a:r>
            <a:endParaRPr lang="ja-JP" altLang="en-US" sz="2800" b="1" dirty="0">
              <a:solidFill>
                <a:srgbClr val="FF0000"/>
              </a:solidFill>
              <a:latin typeface="+mj-ea"/>
            </a:endParaRPr>
          </a:p>
        </p:txBody>
      </p:sp>
      <p:sp>
        <p:nvSpPr>
          <p:cNvPr id="5" name="タイトル 1"/>
          <p:cNvSpPr txBox="1">
            <a:spLocks/>
          </p:cNvSpPr>
          <p:nvPr/>
        </p:nvSpPr>
        <p:spPr>
          <a:xfrm>
            <a:off x="600075" y="1039744"/>
            <a:ext cx="9044503" cy="519616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2800" b="1" dirty="0">
                <a:latin typeface="+mj-ea"/>
              </a:rPr>
              <a:t>【</a:t>
            </a:r>
            <a:r>
              <a:rPr lang="ja-JP" altLang="en-US" sz="2800" b="1" dirty="0">
                <a:latin typeface="+mj-ea"/>
              </a:rPr>
              <a:t>電子データの場合</a:t>
            </a:r>
            <a:r>
              <a:rPr lang="en-US" altLang="ja-JP" sz="2800" b="1" dirty="0">
                <a:latin typeface="+mj-ea"/>
              </a:rPr>
              <a:t>】</a:t>
            </a:r>
          </a:p>
          <a:p>
            <a:pPr algn="l"/>
            <a:r>
              <a:rPr lang="ja-JP" altLang="en-US" sz="2800" b="1" dirty="0">
                <a:latin typeface="+mj-ea"/>
              </a:rPr>
              <a:t>　①メールに添付（データサイズが小さい場合）して送付</a:t>
            </a:r>
            <a:endParaRPr lang="en-US" altLang="ja-JP" sz="2800" b="1" dirty="0">
              <a:latin typeface="+mj-ea"/>
            </a:endParaRPr>
          </a:p>
          <a:p>
            <a:pPr algn="l"/>
            <a:r>
              <a:rPr lang="ja-JP" altLang="en-US" sz="2800" b="1" dirty="0">
                <a:latin typeface="+mj-ea"/>
              </a:rPr>
              <a:t>　　</a:t>
            </a:r>
            <a:r>
              <a:rPr lang="en-US" altLang="ja-JP" sz="2800" b="1" dirty="0">
                <a:latin typeface="+mj-ea"/>
              </a:rPr>
              <a:t>※</a:t>
            </a:r>
            <a:r>
              <a:rPr lang="ja-JP" altLang="en-US" sz="2800" b="1" dirty="0">
                <a:latin typeface="+mj-ea"/>
              </a:rPr>
              <a:t>目安は</a:t>
            </a:r>
            <a:r>
              <a:rPr lang="en-US" altLang="ja-JP" sz="2800" b="1" dirty="0">
                <a:latin typeface="+mj-ea"/>
              </a:rPr>
              <a:t>10MB</a:t>
            </a:r>
            <a:r>
              <a:rPr lang="ja-JP" altLang="en-US" sz="2800" b="1" dirty="0">
                <a:latin typeface="+mj-ea"/>
              </a:rPr>
              <a:t>以下</a:t>
            </a:r>
            <a:endParaRPr lang="en-US" altLang="ja-JP" sz="2800" b="1" dirty="0">
              <a:latin typeface="+mj-ea"/>
            </a:endParaRPr>
          </a:p>
          <a:p>
            <a:pPr algn="l"/>
            <a:r>
              <a:rPr lang="ja-JP" altLang="en-US" sz="2800" b="1" dirty="0">
                <a:latin typeface="+mj-ea"/>
              </a:rPr>
              <a:t>　②</a:t>
            </a:r>
            <a:r>
              <a:rPr lang="en-US" altLang="ja-JP" sz="2800" b="1" dirty="0">
                <a:latin typeface="+mj-ea"/>
              </a:rPr>
              <a:t>CD-ROM/DVD-ROM</a:t>
            </a:r>
            <a:r>
              <a:rPr lang="ja-JP" altLang="en-US" sz="2800" b="1" dirty="0">
                <a:latin typeface="+mj-ea"/>
              </a:rPr>
              <a:t>に記録し、郵送</a:t>
            </a:r>
            <a:endParaRPr lang="en-US" altLang="ja-JP" sz="2800" b="1" dirty="0">
              <a:latin typeface="+mj-ea"/>
            </a:endParaRPr>
          </a:p>
          <a:p>
            <a:pPr algn="l"/>
            <a:r>
              <a:rPr lang="ja-JP" altLang="en-US" sz="2800" b="1" dirty="0">
                <a:latin typeface="+mj-ea"/>
              </a:rPr>
              <a:t>　③大容量転送システム等による送付</a:t>
            </a:r>
            <a:endParaRPr lang="en-US" altLang="ja-JP" sz="2800" b="1" dirty="0">
              <a:latin typeface="+mj-ea"/>
            </a:endParaRPr>
          </a:p>
          <a:p>
            <a:pPr algn="l"/>
            <a:r>
              <a:rPr lang="ja-JP" altLang="en-US" sz="2800" b="1" dirty="0">
                <a:latin typeface="+mj-ea"/>
              </a:rPr>
              <a:t>　　　</a:t>
            </a:r>
            <a:r>
              <a:rPr lang="en-US" altLang="ja-JP" sz="2800" b="1" dirty="0">
                <a:solidFill>
                  <a:srgbClr val="FF0000"/>
                </a:solidFill>
                <a:latin typeface="+mj-ea"/>
              </a:rPr>
              <a:t>※</a:t>
            </a:r>
            <a:r>
              <a:rPr lang="ja-JP" altLang="en-US" sz="2800" b="1" dirty="0">
                <a:solidFill>
                  <a:srgbClr val="FF0000"/>
                </a:solidFill>
                <a:latin typeface="+mj-ea"/>
              </a:rPr>
              <a:t>いずれかの方法でお願いします</a:t>
            </a:r>
            <a:endParaRPr lang="en-US" altLang="ja-JP" sz="2800" b="1" dirty="0">
              <a:solidFill>
                <a:srgbClr val="FF0000"/>
              </a:solidFill>
              <a:latin typeface="+mj-ea"/>
            </a:endParaRPr>
          </a:p>
          <a:p>
            <a:pPr algn="l"/>
            <a:endParaRPr lang="en-US" altLang="ja-JP" sz="2800" b="1" dirty="0">
              <a:latin typeface="+mj-ea"/>
            </a:endParaRPr>
          </a:p>
          <a:p>
            <a:pPr algn="l"/>
            <a:r>
              <a:rPr lang="en-US" altLang="ja-JP" sz="2800" b="1" dirty="0">
                <a:latin typeface="+mj-ea"/>
              </a:rPr>
              <a:t>【</a:t>
            </a:r>
            <a:r>
              <a:rPr lang="ja-JP" altLang="en-US" sz="2800" b="1" dirty="0">
                <a:latin typeface="+mj-ea"/>
              </a:rPr>
              <a:t>紙媒体の場合</a:t>
            </a:r>
            <a:r>
              <a:rPr lang="en-US" altLang="ja-JP" sz="2800" b="1" dirty="0">
                <a:latin typeface="+mj-ea"/>
              </a:rPr>
              <a:t>】</a:t>
            </a:r>
          </a:p>
          <a:p>
            <a:pPr algn="l"/>
            <a:r>
              <a:rPr lang="ja-JP" altLang="en-US" sz="2800" b="1" dirty="0">
                <a:latin typeface="+mj-ea"/>
              </a:rPr>
              <a:t>　①電子データが無く、図面（紙）の場合は、郵送</a:t>
            </a:r>
            <a:endParaRPr lang="en-US" altLang="ja-JP" sz="2800" b="1" dirty="0">
              <a:latin typeface="+mj-ea"/>
            </a:endParaRPr>
          </a:p>
          <a:p>
            <a:pPr algn="l"/>
            <a:r>
              <a:rPr lang="ja-JP" altLang="en-US" sz="2800" b="1" dirty="0">
                <a:latin typeface="+mj-ea"/>
              </a:rPr>
              <a:t>　　　でお願いします</a:t>
            </a:r>
            <a:endParaRPr lang="en-US" altLang="ja-JP" sz="2800" b="1" dirty="0">
              <a:latin typeface="+mj-ea"/>
            </a:endParaRPr>
          </a:p>
          <a:p>
            <a:pPr algn="l"/>
            <a:endParaRPr lang="en-US" altLang="ja-JP" sz="2800" b="1" dirty="0">
              <a:latin typeface="+mj-ea"/>
            </a:endParaRPr>
          </a:p>
          <a:p>
            <a:pPr algn="l"/>
            <a:r>
              <a:rPr lang="ja-JP" altLang="en-US" sz="2800" b="1" dirty="0">
                <a:latin typeface="+mj-ea"/>
              </a:rPr>
              <a:t>　</a:t>
            </a:r>
            <a:endParaRPr lang="ja-JP" altLang="en-US" sz="2000" b="1" dirty="0">
              <a:solidFill>
                <a:srgbClr val="FF0000"/>
              </a:solidFill>
              <a:latin typeface="+mj-ea"/>
            </a:endParaRPr>
          </a:p>
        </p:txBody>
      </p:sp>
      <p:sp>
        <p:nvSpPr>
          <p:cNvPr id="6"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20</a:t>
            </a:r>
            <a:endParaRPr lang="en-US" sz="1800" b="1" dirty="0">
              <a:solidFill>
                <a:schemeClr val="tx1"/>
              </a:solidFill>
              <a:latin typeface="+mj-ea"/>
              <a:ea typeface="+mj-ea"/>
            </a:endParaRPr>
          </a:p>
        </p:txBody>
      </p:sp>
      <p:pic>
        <p:nvPicPr>
          <p:cNvPr id="2" name="レコーディング (20)">
            <a:hlinkClick r:id="" action="ppaction://media"/>
            <a:extLst>
              <a:ext uri="{FF2B5EF4-FFF2-40B4-BE49-F238E27FC236}">
                <a16:creationId xmlns:a16="http://schemas.microsoft.com/office/drawing/2014/main" id="{65F06508-EFF0-6633-67A8-3023A23F8A0B}"/>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358775" y="-809625"/>
            <a:ext cx="609600" cy="609600"/>
          </a:xfrm>
          <a:prstGeom prst="rect">
            <a:avLst/>
          </a:prstGeom>
        </p:spPr>
      </p:pic>
    </p:spTree>
    <p:custDataLst>
      <p:tags r:id="rId1"/>
    </p:custDataLst>
    <p:extLst>
      <p:ext uri="{BB962C8B-B14F-4D97-AF65-F5344CB8AC3E}">
        <p14:creationId xmlns:p14="http://schemas.microsoft.com/office/powerpoint/2010/main" val="57739437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986" objId="3"/>
        <p14:stopEvt time="15653" objId="3"/>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460739"/>
            <a:ext cx="8543925" cy="486445"/>
          </a:xfrm>
        </p:spPr>
        <p:txBody>
          <a:bodyPr>
            <a:normAutofit/>
          </a:bodyPr>
          <a:lstStyle/>
          <a:p>
            <a:r>
              <a:rPr lang="ja-JP" altLang="en-US" sz="2800" b="1" dirty="0">
                <a:latin typeface="+mj-ea"/>
              </a:rPr>
              <a:t>１４．問合せ先及び資料送付先</a:t>
            </a:r>
            <a:endParaRPr lang="ja-JP" altLang="en-US" sz="2800" b="1" dirty="0">
              <a:solidFill>
                <a:srgbClr val="FF0000"/>
              </a:solidFill>
              <a:latin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21</a:t>
            </a:fld>
            <a:endParaRPr lang="en-US" sz="1800" b="1" dirty="0">
              <a:solidFill>
                <a:schemeClr val="tx1"/>
              </a:solidFill>
              <a:latin typeface="+mj-ea"/>
              <a:ea typeface="+mj-ea"/>
            </a:endParaRPr>
          </a:p>
        </p:txBody>
      </p:sp>
      <p:sp>
        <p:nvSpPr>
          <p:cNvPr id="5" name="正方形/長方形 4"/>
          <p:cNvSpPr/>
          <p:nvPr/>
        </p:nvSpPr>
        <p:spPr>
          <a:xfrm>
            <a:off x="476508" y="1572429"/>
            <a:ext cx="9153267" cy="2677656"/>
          </a:xfrm>
          <a:prstGeom prst="rect">
            <a:avLst/>
          </a:prstGeom>
          <a:noFill/>
          <a:ln>
            <a:noFill/>
          </a:ln>
        </p:spPr>
        <p:txBody>
          <a:bodyPr wrap="square">
            <a:spAutoFit/>
          </a:bodyPr>
          <a:lstStyle/>
          <a:p>
            <a:pPr indent="419100" algn="just">
              <a:spcAft>
                <a:spcPts val="0"/>
              </a:spcAft>
            </a:pPr>
            <a:r>
              <a:rPr lang="ja-JP" altLang="en-US" sz="2400" kern="100" dirty="0">
                <a:latin typeface="+mj-ea"/>
                <a:ea typeface="+mj-ea"/>
                <a:cs typeface="Times New Roman" panose="02020603050405020304" pitchFamily="18" charset="0"/>
              </a:rPr>
              <a:t>（一財）</a:t>
            </a:r>
            <a:r>
              <a:rPr lang="ja-JP" altLang="ja-JP" sz="2400" kern="100" dirty="0">
                <a:latin typeface="+mj-ea"/>
                <a:ea typeface="+mj-ea"/>
                <a:cs typeface="Times New Roman" panose="02020603050405020304" pitchFamily="18" charset="0"/>
              </a:rPr>
              <a:t>日本デジタル道路地図協会　</a:t>
            </a:r>
            <a:r>
              <a:rPr lang="ja-JP" altLang="en-US" sz="2400" kern="100" dirty="0">
                <a:latin typeface="+mj-ea"/>
                <a:ea typeface="+mj-ea"/>
                <a:cs typeface="Times New Roman" panose="02020603050405020304" pitchFamily="18" charset="0"/>
              </a:rPr>
              <a:t>情報管理部</a:t>
            </a:r>
            <a:r>
              <a:rPr lang="ja-JP" altLang="ja-JP" sz="2400" kern="100" dirty="0">
                <a:latin typeface="+mj-ea"/>
                <a:ea typeface="+mj-ea"/>
                <a:cs typeface="Times New Roman" panose="02020603050405020304" pitchFamily="18" charset="0"/>
              </a:rPr>
              <a:t>　</a:t>
            </a:r>
            <a:r>
              <a:rPr lang="ja-JP" altLang="en-US" sz="2400" kern="100" dirty="0">
                <a:latin typeface="+mj-ea"/>
                <a:ea typeface="+mj-ea"/>
                <a:cs typeface="Times New Roman" panose="02020603050405020304" pitchFamily="18" charset="0"/>
              </a:rPr>
              <a:t>川浦 健央</a:t>
            </a:r>
            <a:endParaRPr lang="en-US" altLang="ja-JP" sz="2400" kern="100" dirty="0">
              <a:latin typeface="+mj-ea"/>
              <a:ea typeface="+mj-ea"/>
              <a:cs typeface="Times New Roman" panose="02020603050405020304" pitchFamily="18" charset="0"/>
            </a:endParaRPr>
          </a:p>
          <a:p>
            <a:pPr indent="419100" algn="just">
              <a:spcAft>
                <a:spcPts val="0"/>
              </a:spcAft>
            </a:pPr>
            <a:endParaRPr lang="en-US" altLang="ja-JP" sz="2400" kern="100" dirty="0">
              <a:latin typeface="+mj-ea"/>
              <a:ea typeface="+mj-ea"/>
              <a:cs typeface="Times New Roman" panose="02020603050405020304" pitchFamily="18" charset="0"/>
            </a:endParaRPr>
          </a:p>
          <a:p>
            <a:pPr indent="419100" algn="just">
              <a:spcAft>
                <a:spcPts val="0"/>
              </a:spcAft>
            </a:pPr>
            <a:r>
              <a:rPr lang="ja-JP" altLang="ja-JP" sz="2400" kern="100" dirty="0">
                <a:latin typeface="+mj-ea"/>
                <a:ea typeface="+mj-ea"/>
                <a:cs typeface="Times New Roman" panose="02020603050405020304" pitchFamily="18" charset="0"/>
              </a:rPr>
              <a:t>〒</a:t>
            </a:r>
            <a:r>
              <a:rPr lang="en-US" altLang="ja-JP" sz="2400" kern="100" dirty="0">
                <a:latin typeface="+mj-ea"/>
                <a:ea typeface="+mj-ea"/>
                <a:cs typeface="Times New Roman" panose="02020603050405020304" pitchFamily="18" charset="0"/>
              </a:rPr>
              <a:t>102-0093</a:t>
            </a:r>
            <a:r>
              <a:rPr lang="ja-JP" altLang="ja-JP" sz="2400" kern="100" dirty="0">
                <a:latin typeface="+mj-ea"/>
                <a:ea typeface="+mj-ea"/>
                <a:cs typeface="Times New Roman" panose="02020603050405020304" pitchFamily="18" charset="0"/>
              </a:rPr>
              <a:t>　</a:t>
            </a:r>
            <a:endParaRPr lang="en-US" altLang="ja-JP" sz="2400" kern="100" dirty="0">
              <a:latin typeface="+mj-ea"/>
              <a:ea typeface="+mj-ea"/>
              <a:cs typeface="Times New Roman" panose="02020603050405020304" pitchFamily="18" charset="0"/>
            </a:endParaRPr>
          </a:p>
          <a:p>
            <a:pPr indent="419100" algn="just">
              <a:spcAft>
                <a:spcPts val="0"/>
              </a:spcAft>
            </a:pPr>
            <a:r>
              <a:rPr lang="ja-JP" altLang="ja-JP" sz="2400" kern="100" dirty="0">
                <a:latin typeface="+mj-ea"/>
                <a:ea typeface="+mj-ea"/>
                <a:cs typeface="Times New Roman" panose="02020603050405020304" pitchFamily="18" charset="0"/>
              </a:rPr>
              <a:t>東京都千代田区平河町</a:t>
            </a:r>
            <a:r>
              <a:rPr lang="en-US" altLang="ja-JP" sz="2400" kern="100" dirty="0">
                <a:latin typeface="+mj-ea"/>
                <a:ea typeface="+mj-ea"/>
                <a:cs typeface="Times New Roman" panose="02020603050405020304" pitchFamily="18" charset="0"/>
              </a:rPr>
              <a:t>1-3-13 </a:t>
            </a:r>
            <a:r>
              <a:rPr lang="ja-JP" altLang="ja-JP" sz="2400" kern="100" dirty="0">
                <a:latin typeface="+mj-ea"/>
                <a:ea typeface="+mj-ea"/>
                <a:cs typeface="Times New Roman" panose="02020603050405020304" pitchFamily="18" charset="0"/>
              </a:rPr>
              <a:t>平河町</a:t>
            </a:r>
            <a:r>
              <a:rPr lang="ja-JP" altLang="en-US" sz="2400" kern="100" dirty="0">
                <a:latin typeface="+mj-ea"/>
                <a:ea typeface="+mj-ea"/>
                <a:cs typeface="Times New Roman" panose="02020603050405020304" pitchFamily="18" charset="0"/>
              </a:rPr>
              <a:t>フロント</a:t>
            </a:r>
            <a:r>
              <a:rPr lang="ja-JP" altLang="ja-JP" sz="2400" kern="100" dirty="0">
                <a:latin typeface="+mj-ea"/>
                <a:ea typeface="+mj-ea"/>
                <a:cs typeface="Times New Roman" panose="02020603050405020304" pitchFamily="18" charset="0"/>
              </a:rPr>
              <a:t>ビル５階</a:t>
            </a:r>
            <a:endParaRPr lang="en-US" altLang="ja-JP" sz="2400" kern="100" dirty="0">
              <a:latin typeface="+mj-ea"/>
              <a:ea typeface="+mj-ea"/>
              <a:cs typeface="Times New Roman" panose="02020603050405020304" pitchFamily="18" charset="0"/>
            </a:endParaRPr>
          </a:p>
          <a:p>
            <a:pPr indent="419100" algn="just">
              <a:spcAft>
                <a:spcPts val="0"/>
              </a:spcAft>
            </a:pPr>
            <a:r>
              <a:rPr lang="en-US" altLang="ja-JP" sz="2400" kern="100" dirty="0">
                <a:latin typeface="+mj-ea"/>
                <a:ea typeface="+mj-ea"/>
                <a:cs typeface="Times New Roman" panose="02020603050405020304" pitchFamily="18" charset="0"/>
              </a:rPr>
              <a:t> TEL</a:t>
            </a:r>
            <a:r>
              <a:rPr lang="ja-JP"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０３</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３２２２</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７９９０</a:t>
            </a:r>
            <a:r>
              <a:rPr lang="en-US" altLang="ja-JP" sz="2400" kern="100" dirty="0">
                <a:latin typeface="+mj-ea"/>
                <a:ea typeface="+mj-ea"/>
                <a:cs typeface="Times New Roman" panose="02020603050405020304" pitchFamily="18" charset="0"/>
              </a:rPr>
              <a:t>(</a:t>
            </a:r>
            <a:r>
              <a:rPr lang="ja-JP" altLang="ja-JP" sz="2400" kern="100" dirty="0">
                <a:latin typeface="+mj-ea"/>
                <a:ea typeface="+mj-ea"/>
                <a:cs typeface="Times New Roman" panose="02020603050405020304" pitchFamily="18" charset="0"/>
              </a:rPr>
              <a:t>代</a:t>
            </a:r>
            <a:r>
              <a:rPr lang="ja-JP" altLang="en-US" sz="2400" kern="100" dirty="0">
                <a:latin typeface="+mj-ea"/>
                <a:ea typeface="+mj-ea"/>
                <a:cs typeface="Times New Roman" panose="02020603050405020304" pitchFamily="18" charset="0"/>
              </a:rPr>
              <a:t>表</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　</a:t>
            </a:r>
            <a:endParaRPr lang="en-US" altLang="ja-JP" sz="2400" kern="100" dirty="0">
              <a:latin typeface="+mj-ea"/>
              <a:ea typeface="+mj-ea"/>
              <a:cs typeface="Times New Roman" panose="02020603050405020304" pitchFamily="18" charset="0"/>
            </a:endParaRPr>
          </a:p>
          <a:p>
            <a:pPr indent="419100" algn="just">
              <a:spcAft>
                <a:spcPts val="0"/>
              </a:spcAft>
            </a:pPr>
            <a:r>
              <a:rPr lang="ja-JP" altLang="en-US" sz="2400" kern="100" dirty="0">
                <a:solidFill>
                  <a:srgbClr val="FF0000"/>
                </a:solidFill>
                <a:latin typeface="+mj-ea"/>
                <a:ea typeface="+mj-ea"/>
                <a:cs typeface="Times New Roman" panose="02020603050405020304" pitchFamily="18" charset="0"/>
              </a:rPr>
              <a:t> </a:t>
            </a:r>
            <a:r>
              <a:rPr lang="en-US" altLang="ja-JP" sz="2400" kern="100" dirty="0">
                <a:latin typeface="+mj-ea"/>
                <a:ea typeface="+mj-ea"/>
                <a:cs typeface="Times New Roman" panose="02020603050405020304" pitchFamily="18" charset="0"/>
              </a:rPr>
              <a:t>TEL:</a:t>
            </a:r>
            <a:r>
              <a:rPr lang="ja-JP" altLang="en-US" sz="2400" kern="100" dirty="0">
                <a:latin typeface="+mj-ea"/>
                <a:ea typeface="+mj-ea"/>
                <a:cs typeface="Times New Roman" panose="02020603050405020304" pitchFamily="18" charset="0"/>
              </a:rPr>
              <a:t> ０３</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６２７２</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４２８６</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直通</a:t>
            </a:r>
            <a:r>
              <a:rPr lang="en-US" altLang="ja-JP" sz="2400" kern="100" dirty="0">
                <a:latin typeface="+mj-ea"/>
                <a:ea typeface="+mj-ea"/>
                <a:cs typeface="Times New Roman" panose="02020603050405020304" pitchFamily="18" charset="0"/>
              </a:rPr>
              <a:t>) </a:t>
            </a:r>
          </a:p>
          <a:p>
            <a:pPr indent="419100" algn="just">
              <a:spcAft>
                <a:spcPts val="0"/>
              </a:spcAft>
            </a:pPr>
            <a:r>
              <a:rPr lang="en-US" altLang="ja-JP" sz="2400" kern="100" dirty="0">
                <a:latin typeface="ＭＳ Ｐゴシック" panose="020B0600070205080204" pitchFamily="50" charset="-128"/>
                <a:ea typeface="ＭＳ Ｐゴシック" panose="020B0600070205080204" pitchFamily="50" charset="-128"/>
                <a:cs typeface="Times New Roman" panose="02020603050405020304" pitchFamily="18" charset="0"/>
              </a:rPr>
              <a:t>  E-mail :</a:t>
            </a:r>
            <a:r>
              <a:rPr lang="ja-JP" altLang="en-US" sz="2400" kern="1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en-US" altLang="ja-JP" sz="2400" kern="100" dirty="0">
                <a:latin typeface="ＭＳ Ｐゴシック" panose="020B0600070205080204" pitchFamily="50" charset="-128"/>
                <a:ea typeface="ＭＳ Ｐゴシック" panose="020B0600070205080204" pitchFamily="50" charset="-128"/>
                <a:cs typeface="Times New Roman" panose="02020603050405020304" pitchFamily="18" charset="0"/>
                <a:hlinkClick r:id="rId5"/>
              </a:rPr>
              <a:t>kawaura@drm.or.jp</a:t>
            </a: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pic>
        <p:nvPicPr>
          <p:cNvPr id="4" name="レコーディング (21)">
            <a:hlinkClick r:id="" action="ppaction://media"/>
            <a:extLst>
              <a:ext uri="{FF2B5EF4-FFF2-40B4-BE49-F238E27FC236}">
                <a16:creationId xmlns:a16="http://schemas.microsoft.com/office/drawing/2014/main" id="{5C394D07-2A28-3084-E00D-47AD7F533FE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371475" y="-873125"/>
            <a:ext cx="609600" cy="609600"/>
          </a:xfrm>
          <a:prstGeom prst="rect">
            <a:avLst/>
          </a:prstGeom>
        </p:spPr>
      </p:pic>
    </p:spTree>
    <p:custDataLst>
      <p:tags r:id="rId1"/>
    </p:custDataLst>
    <p:extLst>
      <p:ext uri="{BB962C8B-B14F-4D97-AF65-F5344CB8AC3E}">
        <p14:creationId xmlns:p14="http://schemas.microsoft.com/office/powerpoint/2010/main" val="221611658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1545" objId="6"/>
        <p14:stopEvt time="6628" objId="6"/>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38703" y="420619"/>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１５．全体スケジュール</a:t>
            </a:r>
            <a:endParaRPr lang="ja-JP" altLang="en-US" sz="2800" b="1" dirty="0">
              <a:solidFill>
                <a:srgbClr val="FF0000"/>
              </a:solidFill>
              <a:latin typeface="+mj-ea"/>
            </a:endParaRPr>
          </a:p>
        </p:txBody>
      </p:sp>
      <p:graphicFrame>
        <p:nvGraphicFramePr>
          <p:cNvPr id="5" name="表 4"/>
          <p:cNvGraphicFramePr>
            <a:graphicFrameLocks noGrp="1"/>
          </p:cNvGraphicFramePr>
          <p:nvPr/>
        </p:nvGraphicFramePr>
        <p:xfrm>
          <a:off x="942546" y="1170000"/>
          <a:ext cx="8640002" cy="4555296"/>
        </p:xfrm>
        <a:graphic>
          <a:graphicData uri="http://schemas.openxmlformats.org/drawingml/2006/table">
            <a:tbl>
              <a:tblPr firstRow="1" bandRow="1">
                <a:tableStyleId>{5C22544A-7EE6-4342-B048-85BDC9FD1C3A}</a:tableStyleId>
              </a:tblPr>
              <a:tblGrid>
                <a:gridCol w="576000">
                  <a:extLst>
                    <a:ext uri="{9D8B030D-6E8A-4147-A177-3AD203B41FA5}">
                      <a16:colId xmlns:a16="http://schemas.microsoft.com/office/drawing/2014/main" val="20000"/>
                    </a:ext>
                  </a:extLst>
                </a:gridCol>
                <a:gridCol w="1695144">
                  <a:extLst>
                    <a:ext uri="{9D8B030D-6E8A-4147-A177-3AD203B41FA5}">
                      <a16:colId xmlns:a16="http://schemas.microsoft.com/office/drawing/2014/main" val="20001"/>
                    </a:ext>
                  </a:extLst>
                </a:gridCol>
                <a:gridCol w="421834">
                  <a:extLst>
                    <a:ext uri="{9D8B030D-6E8A-4147-A177-3AD203B41FA5}">
                      <a16:colId xmlns:a16="http://schemas.microsoft.com/office/drawing/2014/main" val="20002"/>
                    </a:ext>
                  </a:extLst>
                </a:gridCol>
                <a:gridCol w="421833">
                  <a:extLst>
                    <a:ext uri="{9D8B030D-6E8A-4147-A177-3AD203B41FA5}">
                      <a16:colId xmlns:a16="http://schemas.microsoft.com/office/drawing/2014/main" val="20003"/>
                    </a:ext>
                  </a:extLst>
                </a:gridCol>
                <a:gridCol w="388749">
                  <a:extLst>
                    <a:ext uri="{9D8B030D-6E8A-4147-A177-3AD203B41FA5}">
                      <a16:colId xmlns:a16="http://schemas.microsoft.com/office/drawing/2014/main" val="20004"/>
                    </a:ext>
                  </a:extLst>
                </a:gridCol>
                <a:gridCol w="413562">
                  <a:extLst>
                    <a:ext uri="{9D8B030D-6E8A-4147-A177-3AD203B41FA5}">
                      <a16:colId xmlns:a16="http://schemas.microsoft.com/office/drawing/2014/main" val="20005"/>
                    </a:ext>
                  </a:extLst>
                </a:gridCol>
                <a:gridCol w="372205">
                  <a:extLst>
                    <a:ext uri="{9D8B030D-6E8A-4147-A177-3AD203B41FA5}">
                      <a16:colId xmlns:a16="http://schemas.microsoft.com/office/drawing/2014/main" val="20006"/>
                    </a:ext>
                  </a:extLst>
                </a:gridCol>
                <a:gridCol w="405291">
                  <a:extLst>
                    <a:ext uri="{9D8B030D-6E8A-4147-A177-3AD203B41FA5}">
                      <a16:colId xmlns:a16="http://schemas.microsoft.com/office/drawing/2014/main" val="20007"/>
                    </a:ext>
                  </a:extLst>
                </a:gridCol>
                <a:gridCol w="438377">
                  <a:extLst>
                    <a:ext uri="{9D8B030D-6E8A-4147-A177-3AD203B41FA5}">
                      <a16:colId xmlns:a16="http://schemas.microsoft.com/office/drawing/2014/main" val="20008"/>
                    </a:ext>
                  </a:extLst>
                </a:gridCol>
                <a:gridCol w="397019">
                  <a:extLst>
                    <a:ext uri="{9D8B030D-6E8A-4147-A177-3AD203B41FA5}">
                      <a16:colId xmlns:a16="http://schemas.microsoft.com/office/drawing/2014/main" val="20009"/>
                    </a:ext>
                  </a:extLst>
                </a:gridCol>
                <a:gridCol w="372206">
                  <a:extLst>
                    <a:ext uri="{9D8B030D-6E8A-4147-A177-3AD203B41FA5}">
                      <a16:colId xmlns:a16="http://schemas.microsoft.com/office/drawing/2014/main" val="20010"/>
                    </a:ext>
                  </a:extLst>
                </a:gridCol>
                <a:gridCol w="388748">
                  <a:extLst>
                    <a:ext uri="{9D8B030D-6E8A-4147-A177-3AD203B41FA5}">
                      <a16:colId xmlns:a16="http://schemas.microsoft.com/office/drawing/2014/main" val="20011"/>
                    </a:ext>
                  </a:extLst>
                </a:gridCol>
                <a:gridCol w="347392">
                  <a:extLst>
                    <a:ext uri="{9D8B030D-6E8A-4147-A177-3AD203B41FA5}">
                      <a16:colId xmlns:a16="http://schemas.microsoft.com/office/drawing/2014/main" val="20012"/>
                    </a:ext>
                  </a:extLst>
                </a:gridCol>
                <a:gridCol w="397020">
                  <a:extLst>
                    <a:ext uri="{9D8B030D-6E8A-4147-A177-3AD203B41FA5}">
                      <a16:colId xmlns:a16="http://schemas.microsoft.com/office/drawing/2014/main" val="20013"/>
                    </a:ext>
                  </a:extLst>
                </a:gridCol>
                <a:gridCol w="1604622">
                  <a:extLst>
                    <a:ext uri="{9D8B030D-6E8A-4147-A177-3AD203B41FA5}">
                      <a16:colId xmlns:a16="http://schemas.microsoft.com/office/drawing/2014/main" val="20014"/>
                    </a:ext>
                  </a:extLst>
                </a:gridCol>
              </a:tblGrid>
              <a:tr h="1138824">
                <a:tc>
                  <a:txBody>
                    <a:bodyPr/>
                    <a:lstStyle/>
                    <a:p>
                      <a:endParaRPr kumimoji="1" lang="ja-JP" altLang="en-US" dirty="0"/>
                    </a:p>
                  </a:txBody>
                  <a:tcPr/>
                </a:tc>
                <a:tc>
                  <a:txBody>
                    <a:bodyPr/>
                    <a:lstStyle/>
                    <a:p>
                      <a:pPr algn="ctr"/>
                      <a:r>
                        <a:rPr kumimoji="1" lang="ja-JP" altLang="en-US" dirty="0"/>
                        <a:t>項目</a:t>
                      </a:r>
                    </a:p>
                  </a:txBody>
                  <a:tcPr anchor="ctr"/>
                </a:tc>
                <a:tc>
                  <a:txBody>
                    <a:bodyPr/>
                    <a:lstStyle/>
                    <a:p>
                      <a:pPr algn="ctr"/>
                      <a:r>
                        <a:rPr kumimoji="1" lang="en-US" altLang="ja-JP" dirty="0"/>
                        <a:t>4</a:t>
                      </a:r>
                      <a:r>
                        <a:rPr kumimoji="1" lang="ja-JP" altLang="en-US" dirty="0"/>
                        <a:t>月</a:t>
                      </a:r>
                    </a:p>
                  </a:txBody>
                  <a:tcPr vert="eaVert" anchor="ctr"/>
                </a:tc>
                <a:tc>
                  <a:txBody>
                    <a:bodyPr/>
                    <a:lstStyle/>
                    <a:p>
                      <a:pPr algn="ctr"/>
                      <a:r>
                        <a:rPr kumimoji="1" lang="en-US" altLang="ja-JP" dirty="0"/>
                        <a:t>5</a:t>
                      </a:r>
                      <a:r>
                        <a:rPr kumimoji="1" lang="ja-JP" altLang="en-US" dirty="0"/>
                        <a:t>月</a:t>
                      </a:r>
                    </a:p>
                  </a:txBody>
                  <a:tcPr vert="eaVert" anchor="ctr"/>
                </a:tc>
                <a:tc>
                  <a:txBody>
                    <a:bodyPr/>
                    <a:lstStyle/>
                    <a:p>
                      <a:pPr algn="ctr"/>
                      <a:r>
                        <a:rPr kumimoji="1" lang="en-US" altLang="ja-JP" dirty="0"/>
                        <a:t>6</a:t>
                      </a:r>
                      <a:r>
                        <a:rPr kumimoji="1" lang="ja-JP" altLang="en-US" dirty="0"/>
                        <a:t>月</a:t>
                      </a:r>
                    </a:p>
                  </a:txBody>
                  <a:tcPr vert="eaVert" anchor="ctr"/>
                </a:tc>
                <a:tc>
                  <a:txBody>
                    <a:bodyPr/>
                    <a:lstStyle/>
                    <a:p>
                      <a:pPr algn="ctr"/>
                      <a:r>
                        <a:rPr kumimoji="1" lang="en-US" altLang="ja-JP" dirty="0"/>
                        <a:t>7</a:t>
                      </a:r>
                      <a:r>
                        <a:rPr kumimoji="1" lang="ja-JP" altLang="en-US" dirty="0"/>
                        <a:t>月</a:t>
                      </a:r>
                    </a:p>
                  </a:txBody>
                  <a:tcPr vert="eaVert" anchor="ctr"/>
                </a:tc>
                <a:tc>
                  <a:txBody>
                    <a:bodyPr/>
                    <a:lstStyle/>
                    <a:p>
                      <a:pPr algn="ctr"/>
                      <a:r>
                        <a:rPr kumimoji="1" lang="en-US" altLang="ja-JP" dirty="0"/>
                        <a:t>8</a:t>
                      </a:r>
                      <a:r>
                        <a:rPr kumimoji="1" lang="ja-JP" altLang="en-US" dirty="0"/>
                        <a:t>月</a:t>
                      </a:r>
                    </a:p>
                  </a:txBody>
                  <a:tcPr vert="eaVert" anchor="ctr"/>
                </a:tc>
                <a:tc>
                  <a:txBody>
                    <a:bodyPr/>
                    <a:lstStyle/>
                    <a:p>
                      <a:pPr algn="ctr"/>
                      <a:r>
                        <a:rPr kumimoji="1" lang="en-US" altLang="ja-JP" dirty="0"/>
                        <a:t>9</a:t>
                      </a:r>
                      <a:r>
                        <a:rPr kumimoji="1" lang="ja-JP" altLang="en-US" dirty="0"/>
                        <a:t>月</a:t>
                      </a:r>
                    </a:p>
                  </a:txBody>
                  <a:tcPr vert="eaVert" anchor="ctr"/>
                </a:tc>
                <a:tc>
                  <a:txBody>
                    <a:bodyPr/>
                    <a:lstStyle/>
                    <a:p>
                      <a:pPr algn="ctr"/>
                      <a:r>
                        <a:rPr kumimoji="1" lang="en-US" altLang="ja-JP" dirty="0"/>
                        <a:t>10</a:t>
                      </a:r>
                      <a:r>
                        <a:rPr kumimoji="1" lang="ja-JP" altLang="en-US" dirty="0"/>
                        <a:t>月</a:t>
                      </a:r>
                    </a:p>
                  </a:txBody>
                  <a:tcPr vert="eaVert" anchor="ctr"/>
                </a:tc>
                <a:tc>
                  <a:txBody>
                    <a:bodyPr/>
                    <a:lstStyle/>
                    <a:p>
                      <a:pPr algn="ctr"/>
                      <a:r>
                        <a:rPr kumimoji="1" lang="en-US" altLang="ja-JP" dirty="0"/>
                        <a:t>11</a:t>
                      </a:r>
                      <a:r>
                        <a:rPr kumimoji="1" lang="ja-JP" altLang="en-US" dirty="0"/>
                        <a:t>月</a:t>
                      </a:r>
                    </a:p>
                  </a:txBody>
                  <a:tcPr vert="eaVert" anchor="ctr"/>
                </a:tc>
                <a:tc>
                  <a:txBody>
                    <a:bodyPr/>
                    <a:lstStyle/>
                    <a:p>
                      <a:pPr algn="ctr"/>
                      <a:r>
                        <a:rPr kumimoji="1" lang="en-US" altLang="ja-JP" dirty="0"/>
                        <a:t>12</a:t>
                      </a:r>
                      <a:r>
                        <a:rPr kumimoji="1" lang="ja-JP" altLang="en-US" dirty="0"/>
                        <a:t>月</a:t>
                      </a:r>
                    </a:p>
                  </a:txBody>
                  <a:tcPr vert="eaVert" anchor="ctr"/>
                </a:tc>
                <a:tc>
                  <a:txBody>
                    <a:bodyPr/>
                    <a:lstStyle/>
                    <a:p>
                      <a:pPr algn="ctr"/>
                      <a:r>
                        <a:rPr kumimoji="1" lang="en-US" altLang="ja-JP" dirty="0"/>
                        <a:t>1</a:t>
                      </a:r>
                      <a:r>
                        <a:rPr kumimoji="1" lang="ja-JP" altLang="en-US" dirty="0"/>
                        <a:t>月</a:t>
                      </a:r>
                    </a:p>
                  </a:txBody>
                  <a:tcPr vert="eaVert" anchor="ctr"/>
                </a:tc>
                <a:tc>
                  <a:txBody>
                    <a:bodyPr/>
                    <a:lstStyle/>
                    <a:p>
                      <a:pPr algn="ctr"/>
                      <a:r>
                        <a:rPr kumimoji="1" lang="en-US" altLang="ja-JP" dirty="0"/>
                        <a:t>2</a:t>
                      </a:r>
                      <a:r>
                        <a:rPr kumimoji="1" lang="ja-JP" altLang="en-US" dirty="0"/>
                        <a:t>月</a:t>
                      </a:r>
                    </a:p>
                  </a:txBody>
                  <a:tcPr vert="eaVert" anchor="ctr"/>
                </a:tc>
                <a:tc>
                  <a:txBody>
                    <a:bodyPr/>
                    <a:lstStyle/>
                    <a:p>
                      <a:pPr algn="ctr"/>
                      <a:r>
                        <a:rPr kumimoji="1" lang="en-US" altLang="ja-JP" dirty="0"/>
                        <a:t>3</a:t>
                      </a:r>
                      <a:r>
                        <a:rPr kumimoji="1" lang="ja-JP" altLang="en-US" dirty="0"/>
                        <a:t>月</a:t>
                      </a:r>
                    </a:p>
                  </a:txBody>
                  <a:tcPr vert="eaVert" anchor="ctr"/>
                </a:tc>
                <a:tc>
                  <a:txBody>
                    <a:bodyPr/>
                    <a:lstStyle/>
                    <a:p>
                      <a:pPr algn="ctr"/>
                      <a:r>
                        <a:rPr kumimoji="1" lang="ja-JP" altLang="en-US" dirty="0"/>
                        <a:t>備考</a:t>
                      </a:r>
                    </a:p>
                  </a:txBody>
                  <a:tcPr anchor="ctr"/>
                </a:tc>
                <a:extLst>
                  <a:ext uri="{0D108BD9-81ED-4DB2-BD59-A6C34878D82A}">
                    <a16:rowId xmlns:a16="http://schemas.microsoft.com/office/drawing/2014/main" val="10000"/>
                  </a:ext>
                </a:extLst>
              </a:tr>
              <a:tr h="1138824">
                <a:tc rowSpan="3">
                  <a:txBody>
                    <a:bodyPr/>
                    <a:lstStyle/>
                    <a:p>
                      <a:pPr algn="ctr"/>
                      <a:r>
                        <a:rPr kumimoji="1" lang="ja-JP" altLang="en-US" dirty="0"/>
                        <a:t>市町村道</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cap="none" normalizeH="0" baseline="0" dirty="0">
                          <a:ln>
                            <a:noFill/>
                          </a:ln>
                          <a:solidFill>
                            <a:schemeClr val="tx1"/>
                          </a:solidFill>
                          <a:effectLst/>
                          <a:latin typeface="ＭＳ Ｐゴシック" panose="020B0600070205080204" pitchFamily="50" charset="-128"/>
                          <a:ea typeface="+mn-ea"/>
                          <a:cs typeface="Times New Roman" pitchFamily="18" charset="0"/>
                        </a:rPr>
                        <a:t>①資料収集</a:t>
                      </a:r>
                      <a:endParaRPr kumimoji="1" lang="en-US" altLang="ja-JP" sz="1800" b="1" i="0" u="none" strike="noStrike" cap="none" normalizeH="0" baseline="0" dirty="0">
                        <a:ln>
                          <a:noFill/>
                        </a:ln>
                        <a:solidFill>
                          <a:schemeClr val="tx1"/>
                        </a:solidFill>
                        <a:effectLst/>
                        <a:latin typeface="ＭＳ Ｐゴシック" panose="020B0600070205080204" pitchFamily="50" charset="-128"/>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cap="none" normalizeH="0" baseline="0" dirty="0">
                          <a:ln>
                            <a:noFill/>
                          </a:ln>
                          <a:solidFill>
                            <a:schemeClr val="tx1"/>
                          </a:solidFill>
                          <a:effectLst/>
                          <a:latin typeface="ＭＳ Ｐゴシック" panose="020B0600070205080204" pitchFamily="50" charset="-128"/>
                          <a:ea typeface="+mn-ea"/>
                          <a:cs typeface="Times New Roman" pitchFamily="18" charset="0"/>
                        </a:rPr>
                        <a:t>依頼状送付</a:t>
                      </a:r>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1138824">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cap="none" normalizeH="0" baseline="0" dirty="0">
                          <a:ln>
                            <a:noFill/>
                          </a:ln>
                          <a:solidFill>
                            <a:srgbClr val="FF0000"/>
                          </a:solidFill>
                          <a:effectLst/>
                          <a:latin typeface="ＭＳ Ｐゴシック" panose="020B0600070205080204" pitchFamily="50" charset="-128"/>
                          <a:ea typeface="+mn-ea"/>
                          <a:cs typeface="Times New Roman" pitchFamily="18" charset="0"/>
                        </a:rPr>
                        <a:t>②資料提出</a:t>
                      </a:r>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1138824">
                <a:tc vMerge="1">
                  <a:txBody>
                    <a:bodyPr/>
                    <a:lstStyle/>
                    <a:p>
                      <a:endParaRPr kumimoji="1" lang="ja-JP" altLang="en-US" dirty="0"/>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Times New Roman" pitchFamily="18" charset="0"/>
                        </a:rPr>
                        <a:t>③不明箇所等</a:t>
                      </a:r>
                      <a:endParaRPr kumimoji="1" lang="en-US" altLang="ja-JP" sz="1800" b="1"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Times New Roman" pitchFamily="18" charset="0"/>
                        </a:rPr>
                        <a:t>の照会票作成</a:t>
                      </a:r>
                      <a:endParaRPr kumimoji="1" lang="en-US" altLang="ja-JP" sz="1800" b="1" i="0" u="none" strike="noStrike" kern="1200" cap="none" spc="0" normalizeH="0" baseline="0" noProof="0" dirty="0">
                        <a:ln>
                          <a:noFill/>
                        </a:ln>
                        <a:solidFill>
                          <a:srgbClr val="000000"/>
                        </a:solidFill>
                        <a:effectLst/>
                        <a:uLnTx/>
                        <a:uFillTx/>
                        <a:latin typeface="ＭＳ Ｐゴシック" panose="020B0600070205080204" pitchFamily="50" charset="-128"/>
                        <a:ea typeface="+mn-ea"/>
                        <a:cs typeface="Times New Roman" pitchFamily="18" charset="0"/>
                      </a:endParaRPr>
                    </a:p>
                  </a:txBody>
                  <a:tcPr anchor="ct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bl>
          </a:graphicData>
        </a:graphic>
      </p:graphicFrame>
      <p:cxnSp>
        <p:nvCxnSpPr>
          <p:cNvPr id="6" name="直線矢印コネクタ 5"/>
          <p:cNvCxnSpPr>
            <a:cxnSpLocks/>
          </p:cNvCxnSpPr>
          <p:nvPr/>
        </p:nvCxnSpPr>
        <p:spPr>
          <a:xfrm>
            <a:off x="4123038" y="2760275"/>
            <a:ext cx="741270"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a:cxnSpLocks/>
          </p:cNvCxnSpPr>
          <p:nvPr/>
        </p:nvCxnSpPr>
        <p:spPr>
          <a:xfrm>
            <a:off x="4212236" y="3777521"/>
            <a:ext cx="1464898"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4414603" y="3856095"/>
            <a:ext cx="1907060" cy="338554"/>
          </a:xfrm>
          <a:prstGeom prst="rect">
            <a:avLst/>
          </a:prstGeom>
          <a:noFill/>
        </p:spPr>
        <p:txBody>
          <a:bodyPr wrap="square" rtlCol="0">
            <a:spAutoFit/>
          </a:bodyPr>
          <a:lstStyle/>
          <a:p>
            <a:r>
              <a:rPr kumimoji="1" lang="ja-JP" altLang="en-US" sz="1600" dirty="0"/>
              <a:t>資料提出</a:t>
            </a:r>
          </a:p>
        </p:txBody>
      </p:sp>
      <p:cxnSp>
        <p:nvCxnSpPr>
          <p:cNvPr id="11" name="直線矢印コネクタ 10"/>
          <p:cNvCxnSpPr>
            <a:cxnSpLocks/>
          </p:cNvCxnSpPr>
          <p:nvPr/>
        </p:nvCxnSpPr>
        <p:spPr>
          <a:xfrm>
            <a:off x="4414603" y="5096656"/>
            <a:ext cx="1650637" cy="13575"/>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4414603" y="5248486"/>
            <a:ext cx="2294238" cy="338554"/>
          </a:xfrm>
          <a:prstGeom prst="rect">
            <a:avLst/>
          </a:prstGeom>
          <a:noFill/>
        </p:spPr>
        <p:txBody>
          <a:bodyPr wrap="square" rtlCol="0">
            <a:spAutoFit/>
          </a:bodyPr>
          <a:lstStyle/>
          <a:p>
            <a:r>
              <a:rPr kumimoji="1" lang="ja-JP" altLang="en-US" sz="1600" dirty="0"/>
              <a:t>照会票の照会・回答</a:t>
            </a:r>
          </a:p>
        </p:txBody>
      </p:sp>
      <p:sp>
        <p:nvSpPr>
          <p:cNvPr id="15"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22</a:t>
            </a:r>
          </a:p>
        </p:txBody>
      </p:sp>
      <p:pic>
        <p:nvPicPr>
          <p:cNvPr id="2" name="レコーディング (22)">
            <a:hlinkClick r:id="" action="ppaction://media"/>
            <a:extLst>
              <a:ext uri="{FF2B5EF4-FFF2-40B4-BE49-F238E27FC236}">
                <a16:creationId xmlns:a16="http://schemas.microsoft.com/office/drawing/2014/main" id="{E1FB4FF0-5724-DDCE-605D-0023C03D1F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1175" y="-873125"/>
            <a:ext cx="609600" cy="609600"/>
          </a:xfrm>
          <a:prstGeom prst="rect">
            <a:avLst/>
          </a:prstGeom>
        </p:spPr>
      </p:pic>
    </p:spTree>
    <p:extLst>
      <p:ext uri="{BB962C8B-B14F-4D97-AF65-F5344CB8AC3E}">
        <p14:creationId xmlns:p14="http://schemas.microsoft.com/office/powerpoint/2010/main" val="352557826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タイトル 1"/>
          <p:cNvSpPr txBox="1">
            <a:spLocks/>
          </p:cNvSpPr>
          <p:nvPr/>
        </p:nvSpPr>
        <p:spPr>
          <a:xfrm>
            <a:off x="681038" y="402865"/>
            <a:ext cx="8543925" cy="486445"/>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j-ea"/>
              </a:rPr>
              <a:t>１６．資料作成・提出の流れ</a:t>
            </a:r>
            <a:endParaRPr lang="ja-JP" altLang="en-US" sz="2800" b="1" dirty="0">
              <a:solidFill>
                <a:srgbClr val="FF0000"/>
              </a:solidFill>
              <a:latin typeface="+mj-ea"/>
            </a:endParaRPr>
          </a:p>
        </p:txBody>
      </p:sp>
      <p:sp>
        <p:nvSpPr>
          <p:cNvPr id="36"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23</a:t>
            </a:r>
            <a:endParaRPr lang="en-US" sz="1800" b="1" dirty="0">
              <a:solidFill>
                <a:schemeClr val="tx1"/>
              </a:solidFill>
              <a:latin typeface="+mj-ea"/>
              <a:ea typeface="+mj-ea"/>
            </a:endParaRPr>
          </a:p>
        </p:txBody>
      </p:sp>
      <p:grpSp>
        <p:nvGrpSpPr>
          <p:cNvPr id="15" name="グループ化 14">
            <a:extLst>
              <a:ext uri="{FF2B5EF4-FFF2-40B4-BE49-F238E27FC236}">
                <a16:creationId xmlns:a16="http://schemas.microsoft.com/office/drawing/2014/main" id="{D74C45B0-2C18-2B61-3D9F-45DD7A6E61A7}"/>
              </a:ext>
            </a:extLst>
          </p:cNvPr>
          <p:cNvGrpSpPr/>
          <p:nvPr/>
        </p:nvGrpSpPr>
        <p:grpSpPr>
          <a:xfrm>
            <a:off x="1402001" y="1169496"/>
            <a:ext cx="7002883" cy="4950803"/>
            <a:chOff x="1402001" y="1169496"/>
            <a:chExt cx="7002883" cy="4950803"/>
          </a:xfrm>
        </p:grpSpPr>
        <p:grpSp>
          <p:nvGrpSpPr>
            <p:cNvPr id="13" name="グループ化 12"/>
            <p:cNvGrpSpPr/>
            <p:nvPr/>
          </p:nvGrpSpPr>
          <p:grpSpPr>
            <a:xfrm>
              <a:off x="1402001" y="1169496"/>
              <a:ext cx="7002883" cy="4950803"/>
              <a:chOff x="1725539" y="648072"/>
              <a:chExt cx="8618933" cy="6093296"/>
            </a:xfrm>
          </p:grpSpPr>
          <p:sp>
            <p:nvSpPr>
              <p:cNvPr id="11" name="角丸四角形 10"/>
              <p:cNvSpPr/>
              <p:nvPr/>
            </p:nvSpPr>
            <p:spPr>
              <a:xfrm>
                <a:off x="3555564" y="2252273"/>
                <a:ext cx="1440160" cy="38684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ja-JP" altLang="en-US" sz="1300" dirty="0">
                    <a:solidFill>
                      <a:prstClr val="white"/>
                    </a:solidFill>
                  </a:rPr>
                  <a:t>説明会開催</a:t>
                </a:r>
              </a:p>
            </p:txBody>
          </p:sp>
          <p:sp>
            <p:nvSpPr>
              <p:cNvPr id="4" name="正方形/長方形 3"/>
              <p:cNvSpPr/>
              <p:nvPr/>
            </p:nvSpPr>
            <p:spPr>
              <a:xfrm>
                <a:off x="3370377" y="648072"/>
                <a:ext cx="935092" cy="69269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ja-JP" altLang="en-US" sz="1300" dirty="0">
                    <a:solidFill>
                      <a:prstClr val="white"/>
                    </a:solidFill>
                  </a:rPr>
                  <a:t>国土</a:t>
                </a:r>
                <a:endParaRPr lang="en-US" altLang="ja-JP" sz="1300" dirty="0">
                  <a:solidFill>
                    <a:prstClr val="white"/>
                  </a:solidFill>
                </a:endParaRPr>
              </a:p>
              <a:p>
                <a:pPr algn="ctr"/>
                <a:r>
                  <a:rPr lang="ja-JP" altLang="en-US" sz="1300" dirty="0">
                    <a:solidFill>
                      <a:prstClr val="white"/>
                    </a:solidFill>
                  </a:rPr>
                  <a:t>地理院</a:t>
                </a:r>
              </a:p>
            </p:txBody>
          </p:sp>
          <p:sp>
            <p:nvSpPr>
              <p:cNvPr id="5" name="正方形/長方形 4"/>
              <p:cNvSpPr/>
              <p:nvPr/>
            </p:nvSpPr>
            <p:spPr>
              <a:xfrm>
                <a:off x="4415764" y="648072"/>
                <a:ext cx="888149" cy="69269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ja-JP" altLang="en-US" sz="1300" dirty="0">
                    <a:solidFill>
                      <a:prstClr val="white"/>
                    </a:solidFill>
                  </a:rPr>
                  <a:t>整備局</a:t>
                </a:r>
              </a:p>
            </p:txBody>
          </p:sp>
          <p:sp>
            <p:nvSpPr>
              <p:cNvPr id="9" name="正方形/長方形 8"/>
              <p:cNvSpPr/>
              <p:nvPr/>
            </p:nvSpPr>
            <p:spPr>
              <a:xfrm>
                <a:off x="8906044" y="648072"/>
                <a:ext cx="1438428" cy="692696"/>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ja-JP" altLang="en-US" sz="1300" dirty="0">
                    <a:solidFill>
                      <a:prstClr val="white"/>
                    </a:solidFill>
                  </a:rPr>
                  <a:t>市町村</a:t>
                </a:r>
              </a:p>
            </p:txBody>
          </p:sp>
          <p:sp>
            <p:nvSpPr>
              <p:cNvPr id="10" name="メモ 9"/>
              <p:cNvSpPr/>
              <p:nvPr/>
            </p:nvSpPr>
            <p:spPr>
              <a:xfrm>
                <a:off x="2524541" y="1474199"/>
                <a:ext cx="3267730" cy="700306"/>
              </a:xfrm>
              <a:prstGeom prst="foldedCorner">
                <a:avLst/>
              </a:prstGeom>
              <a:solidFill>
                <a:schemeClr val="bg1">
                  <a:lumMod val="9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ja-JP" altLang="en-US" sz="1463" b="1" dirty="0">
                    <a:solidFill>
                      <a:prstClr val="black"/>
                    </a:solidFill>
                    <a:latin typeface="+mj-ea"/>
                    <a:ea typeface="+mj-ea"/>
                  </a:rPr>
                  <a:t>資料作成</a:t>
                </a:r>
                <a:br>
                  <a:rPr lang="en-US" altLang="ja-JP" sz="1463" b="1" dirty="0">
                    <a:solidFill>
                      <a:prstClr val="black"/>
                    </a:solidFill>
                    <a:latin typeface="+mj-ea"/>
                    <a:ea typeface="+mj-ea"/>
                  </a:rPr>
                </a:br>
                <a:r>
                  <a:rPr lang="ja-JP" altLang="en-US" sz="1463" b="1" dirty="0">
                    <a:solidFill>
                      <a:prstClr val="black"/>
                    </a:solidFill>
                    <a:latin typeface="+mj-ea"/>
                    <a:ea typeface="+mj-ea"/>
                  </a:rPr>
                  <a:t>依頼状</a:t>
                </a:r>
              </a:p>
            </p:txBody>
          </p:sp>
          <p:sp>
            <p:nvSpPr>
              <p:cNvPr id="39" name="角丸四角形 38"/>
              <p:cNvSpPr/>
              <p:nvPr/>
            </p:nvSpPr>
            <p:spPr>
              <a:xfrm>
                <a:off x="3322875" y="5949279"/>
                <a:ext cx="960110" cy="792088"/>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ja-JP" altLang="en-US" sz="1300" dirty="0">
                    <a:solidFill>
                      <a:prstClr val="white"/>
                    </a:solidFill>
                  </a:rPr>
                  <a:t>地理院地図</a:t>
                </a:r>
                <a:endParaRPr lang="en-US" altLang="ja-JP" sz="1300" dirty="0">
                  <a:solidFill>
                    <a:prstClr val="white"/>
                  </a:solidFill>
                </a:endParaRPr>
              </a:p>
              <a:p>
                <a:pPr algn="ctr"/>
                <a:r>
                  <a:rPr lang="ja-JP" altLang="en-US" sz="1300" dirty="0">
                    <a:solidFill>
                      <a:prstClr val="white"/>
                    </a:solidFill>
                  </a:rPr>
                  <a:t>更新</a:t>
                </a:r>
              </a:p>
            </p:txBody>
          </p:sp>
          <p:sp>
            <p:nvSpPr>
              <p:cNvPr id="47" name="対角する 2 つの角を丸めた四角形 46"/>
              <p:cNvSpPr/>
              <p:nvPr/>
            </p:nvSpPr>
            <p:spPr>
              <a:xfrm>
                <a:off x="9055389" y="4060448"/>
                <a:ext cx="1224136" cy="705990"/>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1300" dirty="0">
                    <a:solidFill>
                      <a:prstClr val="white"/>
                    </a:solidFill>
                  </a:rPr>
                  <a:t>基礎資料作成</a:t>
                </a:r>
              </a:p>
            </p:txBody>
          </p:sp>
          <p:cxnSp>
            <p:nvCxnSpPr>
              <p:cNvPr id="65" name="直線矢印コネクタ 64"/>
              <p:cNvCxnSpPr/>
              <p:nvPr/>
            </p:nvCxnSpPr>
            <p:spPr>
              <a:xfrm>
                <a:off x="3802930" y="5678089"/>
                <a:ext cx="0" cy="271973"/>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79" name="フローチャート : 磁気ディスク 78"/>
              <p:cNvSpPr/>
              <p:nvPr/>
            </p:nvSpPr>
            <p:spPr>
              <a:xfrm>
                <a:off x="1919536" y="2996952"/>
                <a:ext cx="1008112" cy="1146104"/>
              </a:xfrm>
              <a:prstGeom prst="flowChartMagneticDisk">
                <a:avLst/>
              </a:prstGeom>
              <a:ln>
                <a:solidFill>
                  <a:schemeClr val="bg1"/>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1300" dirty="0">
                    <a:solidFill>
                      <a:prstClr val="white"/>
                    </a:solidFill>
                  </a:rPr>
                  <a:t>基礎</a:t>
                </a:r>
                <a:endParaRPr lang="en-US" altLang="ja-JP" sz="1300" dirty="0">
                  <a:solidFill>
                    <a:prstClr val="white"/>
                  </a:solidFill>
                </a:endParaRPr>
              </a:p>
              <a:p>
                <a:pPr algn="ctr"/>
                <a:r>
                  <a:rPr lang="ja-JP" altLang="en-US" sz="1300" dirty="0">
                    <a:solidFill>
                      <a:prstClr val="white"/>
                    </a:solidFill>
                  </a:rPr>
                  <a:t>資料</a:t>
                </a:r>
              </a:p>
            </p:txBody>
          </p:sp>
          <p:sp>
            <p:nvSpPr>
              <p:cNvPr id="134" name="テキスト ボックス 133"/>
              <p:cNvSpPr txBox="1"/>
              <p:nvPr/>
            </p:nvSpPr>
            <p:spPr>
              <a:xfrm>
                <a:off x="6663262" y="1662788"/>
                <a:ext cx="1306678" cy="329164"/>
              </a:xfrm>
              <a:prstGeom prst="rect">
                <a:avLst/>
              </a:prstGeom>
              <a:noFill/>
            </p:spPr>
            <p:txBody>
              <a:bodyPr wrap="square" rtlCol="0">
                <a:spAutoFit/>
              </a:bodyPr>
              <a:lstStyle/>
              <a:p>
                <a:r>
                  <a:rPr lang="ja-JP" altLang="en-US" sz="1138" b="1" dirty="0">
                    <a:solidFill>
                      <a:prstClr val="black"/>
                    </a:solidFill>
                    <a:latin typeface="Calibri"/>
                    <a:ea typeface="ＭＳ Ｐゴシック"/>
                  </a:rPr>
                  <a:t>依頼状送付</a:t>
                </a:r>
              </a:p>
            </p:txBody>
          </p:sp>
          <p:sp>
            <p:nvSpPr>
              <p:cNvPr id="137" name="テキスト ボックス 136"/>
              <p:cNvSpPr txBox="1"/>
              <p:nvPr/>
            </p:nvSpPr>
            <p:spPr>
              <a:xfrm>
                <a:off x="2649508" y="5398185"/>
                <a:ext cx="1148098" cy="298306"/>
              </a:xfrm>
              <a:prstGeom prst="rect">
                <a:avLst/>
              </a:prstGeom>
              <a:noFill/>
            </p:spPr>
            <p:txBody>
              <a:bodyPr wrap="square" rtlCol="0">
                <a:spAutoFit/>
              </a:bodyPr>
              <a:lstStyle/>
              <a:p>
                <a:pPr algn="ctr"/>
                <a:r>
                  <a:rPr lang="ja-JP" altLang="en-US" sz="975" b="1" dirty="0">
                    <a:solidFill>
                      <a:prstClr val="black"/>
                    </a:solidFill>
                    <a:latin typeface="Calibri"/>
                    <a:ea typeface="ＭＳ Ｐゴシック"/>
                  </a:rPr>
                  <a:t>資料共有</a:t>
                </a:r>
              </a:p>
            </p:txBody>
          </p:sp>
          <p:sp>
            <p:nvSpPr>
              <p:cNvPr id="41" name="正方形/長方形 40"/>
              <p:cNvSpPr/>
              <p:nvPr/>
            </p:nvSpPr>
            <p:spPr>
              <a:xfrm>
                <a:off x="1800876" y="648072"/>
                <a:ext cx="1450808" cy="692696"/>
              </a:xfrm>
              <a:prstGeom prst="rect">
                <a:avLst/>
              </a:prstGeom>
              <a:solidFill>
                <a:srgbClr val="00B0F0"/>
              </a:solidFill>
            </p:spPr>
            <p:style>
              <a:lnRef idx="3">
                <a:schemeClr val="lt1"/>
              </a:lnRef>
              <a:fillRef idx="1">
                <a:schemeClr val="dk1"/>
              </a:fillRef>
              <a:effectRef idx="1">
                <a:schemeClr val="dk1"/>
              </a:effectRef>
              <a:fontRef idx="minor">
                <a:schemeClr val="lt1"/>
              </a:fontRef>
            </p:style>
            <p:txBody>
              <a:bodyPr rtlCol="0" anchor="ctr"/>
              <a:lstStyle/>
              <a:p>
                <a:pPr algn="ctr"/>
                <a:r>
                  <a:rPr lang="en-US" altLang="ja-JP" sz="1300" dirty="0">
                    <a:solidFill>
                      <a:prstClr val="white"/>
                    </a:solidFill>
                  </a:rPr>
                  <a:t>DRM</a:t>
                </a:r>
                <a:r>
                  <a:rPr lang="ja-JP" altLang="en-US" sz="1300" dirty="0">
                    <a:solidFill>
                      <a:prstClr val="white"/>
                    </a:solidFill>
                  </a:rPr>
                  <a:t>協会</a:t>
                </a:r>
              </a:p>
            </p:txBody>
          </p:sp>
          <p:sp>
            <p:nvSpPr>
              <p:cNvPr id="44" name="角丸四角形 43"/>
              <p:cNvSpPr/>
              <p:nvPr/>
            </p:nvSpPr>
            <p:spPr>
              <a:xfrm>
                <a:off x="1725539" y="5949280"/>
                <a:ext cx="1418133" cy="79208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ja-JP" sz="1463" dirty="0">
                    <a:solidFill>
                      <a:prstClr val="white"/>
                    </a:solidFill>
                  </a:rPr>
                  <a:t>DRM-DB</a:t>
                </a:r>
              </a:p>
              <a:p>
                <a:pPr algn="ctr"/>
                <a:r>
                  <a:rPr lang="ja-JP" altLang="en-US" sz="1463" dirty="0">
                    <a:solidFill>
                      <a:prstClr val="white"/>
                    </a:solidFill>
                  </a:rPr>
                  <a:t>更新</a:t>
                </a:r>
              </a:p>
            </p:txBody>
          </p:sp>
          <p:cxnSp>
            <p:nvCxnSpPr>
              <p:cNvPr id="46" name="直線矢印コネクタ 45"/>
              <p:cNvCxnSpPr>
                <a:stCxn id="79" idx="3"/>
                <a:endCxn id="44" idx="0"/>
              </p:cNvCxnSpPr>
              <p:nvPr/>
            </p:nvCxnSpPr>
            <p:spPr>
              <a:xfrm>
                <a:off x="2423593" y="4143056"/>
                <a:ext cx="11013" cy="1806224"/>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26" name="直線矢印コネクタ 125"/>
              <p:cNvCxnSpPr/>
              <p:nvPr/>
            </p:nvCxnSpPr>
            <p:spPr>
              <a:xfrm>
                <a:off x="2423592" y="5678088"/>
                <a:ext cx="1379339" cy="0"/>
              </a:xfrm>
              <a:prstGeom prst="straightConnector1">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テキスト ボックス 66"/>
              <p:cNvSpPr txBox="1"/>
              <p:nvPr/>
            </p:nvSpPr>
            <p:spPr>
              <a:xfrm>
                <a:off x="4211858" y="4109496"/>
                <a:ext cx="918577" cy="298306"/>
              </a:xfrm>
              <a:prstGeom prst="rect">
                <a:avLst/>
              </a:prstGeom>
              <a:noFill/>
            </p:spPr>
            <p:txBody>
              <a:bodyPr wrap="square" rtlCol="0">
                <a:spAutoFit/>
              </a:bodyPr>
              <a:lstStyle/>
              <a:p>
                <a:r>
                  <a:rPr lang="ja-JP" altLang="en-US" sz="975" b="1" dirty="0">
                    <a:solidFill>
                      <a:prstClr val="black"/>
                    </a:solidFill>
                    <a:latin typeface="Calibri"/>
                    <a:ea typeface="ＭＳ Ｐゴシック"/>
                  </a:rPr>
                  <a:t>資料提出</a:t>
                </a:r>
              </a:p>
            </p:txBody>
          </p:sp>
          <p:cxnSp>
            <p:nvCxnSpPr>
              <p:cNvPr id="151" name="直線矢印コネクタ 150"/>
              <p:cNvCxnSpPr/>
              <p:nvPr/>
            </p:nvCxnSpPr>
            <p:spPr>
              <a:xfrm flipH="1" flipV="1">
                <a:off x="3481396" y="4405623"/>
                <a:ext cx="5566932" cy="2597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 name="直線コネクタ 2"/>
              <p:cNvCxnSpPr>
                <a:cxnSpLocks/>
              </p:cNvCxnSpPr>
              <p:nvPr/>
            </p:nvCxnSpPr>
            <p:spPr>
              <a:xfrm>
                <a:off x="5792271" y="1952369"/>
                <a:ext cx="3875185" cy="0"/>
              </a:xfrm>
              <a:prstGeom prst="line">
                <a:avLst/>
              </a:prstGeom>
              <a:ln w="317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a:endCxn id="47" idx="3"/>
              </p:cNvCxnSpPr>
              <p:nvPr/>
            </p:nvCxnSpPr>
            <p:spPr>
              <a:xfrm>
                <a:off x="9667457" y="1952368"/>
                <a:ext cx="0" cy="2108080"/>
              </a:xfrm>
              <a:prstGeom prst="straightConnector1">
                <a:avLst/>
              </a:prstGeom>
              <a:ln w="317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8" name="角丸四角形 37"/>
              <p:cNvSpPr/>
              <p:nvPr/>
            </p:nvSpPr>
            <p:spPr>
              <a:xfrm>
                <a:off x="2869329" y="2786167"/>
                <a:ext cx="612067" cy="215269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r>
                  <a:rPr lang="ja-JP" altLang="en-US" sz="1463" dirty="0">
                    <a:solidFill>
                      <a:prstClr val="black"/>
                    </a:solidFill>
                  </a:rPr>
                  <a:t>受</a:t>
                </a: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r>
                  <a:rPr lang="ja-JP" altLang="en-US" sz="1463" dirty="0">
                    <a:solidFill>
                      <a:prstClr val="black"/>
                    </a:solidFill>
                  </a:rPr>
                  <a:t>領</a:t>
                </a: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ja-JP" altLang="en-US" sz="1463" dirty="0">
                  <a:solidFill>
                    <a:prstClr val="black"/>
                  </a:solidFill>
                </a:endParaRPr>
              </a:p>
            </p:txBody>
          </p:sp>
        </p:grpSp>
        <p:sp>
          <p:nvSpPr>
            <p:cNvPr id="2" name="正方形/長方形 1">
              <a:extLst>
                <a:ext uri="{FF2B5EF4-FFF2-40B4-BE49-F238E27FC236}">
                  <a16:creationId xmlns:a16="http://schemas.microsoft.com/office/drawing/2014/main" id="{550D6AEE-7683-21DC-2A73-222B5242AEDF}"/>
                </a:ext>
              </a:extLst>
            </p:cNvPr>
            <p:cNvSpPr/>
            <p:nvPr/>
          </p:nvSpPr>
          <p:spPr>
            <a:xfrm>
              <a:off x="4399045" y="1169496"/>
              <a:ext cx="1462662" cy="562816"/>
            </a:xfrm>
            <a:prstGeom prst="rect">
              <a:avLst/>
            </a:prstGeom>
            <a:solidFill>
              <a:srgbClr val="0070C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ja-JP" altLang="en-US" sz="1300" dirty="0">
                  <a:solidFill>
                    <a:prstClr val="white"/>
                  </a:solidFill>
                </a:rPr>
                <a:t>都道府県</a:t>
              </a:r>
              <a:endParaRPr lang="en-US" altLang="ja-JP" sz="1300" dirty="0">
                <a:solidFill>
                  <a:prstClr val="white"/>
                </a:solidFill>
              </a:endParaRPr>
            </a:p>
          </p:txBody>
        </p:sp>
      </p:grpSp>
      <p:pic>
        <p:nvPicPr>
          <p:cNvPr id="6" name="レコーディング (23)">
            <a:hlinkClick r:id="" action="ppaction://media"/>
            <a:extLst>
              <a:ext uri="{FF2B5EF4-FFF2-40B4-BE49-F238E27FC236}">
                <a16:creationId xmlns:a16="http://schemas.microsoft.com/office/drawing/2014/main" id="{DFADD2F7-4AF7-6AD5-3B08-C391510425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4975" y="-746125"/>
            <a:ext cx="609600" cy="609600"/>
          </a:xfrm>
          <a:prstGeom prst="rect">
            <a:avLst/>
          </a:prstGeom>
        </p:spPr>
      </p:pic>
    </p:spTree>
    <p:extLst>
      <p:ext uri="{BB962C8B-B14F-4D97-AF65-F5344CB8AC3E}">
        <p14:creationId xmlns:p14="http://schemas.microsoft.com/office/powerpoint/2010/main" val="209737488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8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38703" y="420619"/>
            <a:ext cx="8543925" cy="486445"/>
          </a:xfrm>
        </p:spPr>
        <p:txBody>
          <a:bodyPr>
            <a:normAutofit/>
          </a:bodyPr>
          <a:lstStyle/>
          <a:p>
            <a:pPr defTabSz="768141">
              <a:spcBef>
                <a:spcPts val="0"/>
              </a:spcBef>
            </a:pPr>
            <a:r>
              <a:rPr lang="ja-JP" altLang="en-US" sz="2800" b="1" dirty="0">
                <a:latin typeface="+mj-ea"/>
              </a:rPr>
              <a:t>１７．</a:t>
            </a:r>
            <a:r>
              <a:rPr lang="ja-JP" altLang="en-US" sz="2800" b="1" dirty="0">
                <a:solidFill>
                  <a:prstClr val="black"/>
                </a:solidFill>
                <a:latin typeface="+mj-ea"/>
              </a:rPr>
              <a:t>質問・疑問</a:t>
            </a:r>
            <a:endParaRPr lang="ja-JP" altLang="en-US" sz="2800" b="1" dirty="0">
              <a:solidFill>
                <a:prstClr val="black"/>
              </a:solidFill>
              <a:latin typeface="+mj-ea"/>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24</a:t>
            </a:fld>
            <a:endParaRPr lang="en-US" sz="1800" b="1" dirty="0">
              <a:solidFill>
                <a:schemeClr val="tx1"/>
              </a:solidFill>
              <a:latin typeface="+mj-ea"/>
              <a:ea typeface="+mj-ea"/>
            </a:endParaRPr>
          </a:p>
        </p:txBody>
      </p:sp>
      <p:sp>
        <p:nvSpPr>
          <p:cNvPr id="5" name="正方形/長方形 4"/>
          <p:cNvSpPr/>
          <p:nvPr/>
        </p:nvSpPr>
        <p:spPr>
          <a:xfrm>
            <a:off x="486033" y="915204"/>
            <a:ext cx="8921577" cy="400110"/>
          </a:xfrm>
          <a:prstGeom prst="rect">
            <a:avLst/>
          </a:prstGeom>
          <a:noFill/>
          <a:ln>
            <a:noFill/>
          </a:ln>
        </p:spPr>
        <p:txBody>
          <a:bodyPr wrap="square">
            <a:spAutoFit/>
          </a:bodyPr>
          <a:lstStyle/>
          <a:p>
            <a:pPr indent="139700">
              <a:spcAft>
                <a:spcPts val="0"/>
              </a:spcAft>
            </a:pPr>
            <a:r>
              <a:rPr lang="en-US" altLang="ja-JP" sz="2000" kern="100" dirty="0">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sp>
        <p:nvSpPr>
          <p:cNvPr id="4" name="正方形/長方形 3"/>
          <p:cNvSpPr/>
          <p:nvPr/>
        </p:nvSpPr>
        <p:spPr>
          <a:xfrm>
            <a:off x="1130124" y="954122"/>
            <a:ext cx="5309467" cy="461665"/>
          </a:xfrm>
          <a:prstGeom prst="rect">
            <a:avLst/>
          </a:prstGeom>
        </p:spPr>
        <p:txBody>
          <a:bodyPr wrap="none">
            <a:spAutoFit/>
          </a:bodyPr>
          <a:lstStyle/>
          <a:p>
            <a:r>
              <a:rPr lang="ja-JP" altLang="en-US" sz="2400" dirty="0">
                <a:solidFill>
                  <a:prstClr val="black"/>
                </a:solidFill>
                <a:latin typeface="ＭＳ Ｐゴシック" panose="020B0600070205080204" pitchFamily="50" charset="-128"/>
                <a:ea typeface="ＭＳ Ｐゴシック" panose="020B0600070205080204" pitchFamily="50" charset="-128"/>
                <a:cs typeface="Meiryo UI" panose="020B0604030504040204" pitchFamily="50" charset="-128"/>
              </a:rPr>
              <a:t>当協会ホームページをご利用ください！</a:t>
            </a:r>
            <a:endParaRPr lang="ja-JP" altLang="en-US" sz="2400" dirty="0">
              <a:latin typeface="ＭＳ Ｐゴシック" panose="020B0600070205080204" pitchFamily="50" charset="-128"/>
              <a:ea typeface="ＭＳ Ｐゴシック" panose="020B0600070205080204" pitchFamily="50" charset="-128"/>
            </a:endParaRPr>
          </a:p>
        </p:txBody>
      </p:sp>
      <p:sp>
        <p:nvSpPr>
          <p:cNvPr id="6" name="角丸四角形 33">
            <a:extLst>
              <a:ext uri="{FF2B5EF4-FFF2-40B4-BE49-F238E27FC236}">
                <a16:creationId xmlns:a16="http://schemas.microsoft.com/office/drawing/2014/main" id="{E1651F3C-8D3C-4A78-858B-3413262B47CC}"/>
              </a:ext>
            </a:extLst>
          </p:cNvPr>
          <p:cNvSpPr/>
          <p:nvPr/>
        </p:nvSpPr>
        <p:spPr>
          <a:xfrm>
            <a:off x="706845" y="1490378"/>
            <a:ext cx="8575783" cy="860936"/>
          </a:xfrm>
          <a:prstGeom prst="roundRect">
            <a:avLst/>
          </a:prstGeom>
          <a:solidFill>
            <a:srgbClr val="FFFFCC"/>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altLang="ja-JP" sz="2400" b="0" dirty="0">
                <a:solidFill>
                  <a:schemeClr val="tx1"/>
                </a:solidFill>
                <a:latin typeface="メイリオ" panose="020B0604030504040204" pitchFamily="50" charset="-128"/>
                <a:ea typeface="メイリオ" panose="020B0604030504040204" pitchFamily="50" charset="-128"/>
              </a:rPr>
              <a:t>Q</a:t>
            </a:r>
            <a:r>
              <a:rPr lang="ja-JP" altLang="en-US" sz="2400" b="0" dirty="0">
                <a:solidFill>
                  <a:schemeClr val="tx1"/>
                </a:solidFill>
                <a:latin typeface="メイリオ" panose="020B0604030504040204" pitchFamily="50" charset="-128"/>
                <a:ea typeface="メイリオ" panose="020B0604030504040204" pitchFamily="50" charset="-128"/>
              </a:rPr>
              <a:t>＆</a:t>
            </a:r>
            <a:r>
              <a:rPr lang="en-US" altLang="ja-JP" sz="2400" b="0" dirty="0">
                <a:solidFill>
                  <a:schemeClr val="tx1"/>
                </a:solidFill>
                <a:latin typeface="メイリオ" panose="020B0604030504040204" pitchFamily="50" charset="-128"/>
                <a:ea typeface="メイリオ" panose="020B0604030504040204" pitchFamily="50" charset="-128"/>
              </a:rPr>
              <a:t>A</a:t>
            </a:r>
            <a:r>
              <a:rPr lang="ja-JP" altLang="en-US" sz="2400" b="0" dirty="0">
                <a:solidFill>
                  <a:schemeClr val="tx1"/>
                </a:solidFill>
                <a:latin typeface="メイリオ" panose="020B0604030504040204" pitchFamily="50" charset="-128"/>
                <a:ea typeface="メイリオ" panose="020B0604030504040204" pitchFamily="50" charset="-128"/>
              </a:rPr>
              <a:t>を、当協会</a:t>
            </a:r>
            <a:r>
              <a:rPr lang="en-US" altLang="ja-JP" sz="2400" b="0" dirty="0">
                <a:solidFill>
                  <a:schemeClr val="tx1"/>
                </a:solidFill>
                <a:latin typeface="メイリオ" panose="020B0604030504040204" pitchFamily="50" charset="-128"/>
                <a:ea typeface="メイリオ" panose="020B0604030504040204" pitchFamily="50" charset="-128"/>
              </a:rPr>
              <a:t>HP</a:t>
            </a:r>
            <a:r>
              <a:rPr lang="ja-JP" altLang="en-US" sz="2400" b="0" dirty="0">
                <a:solidFill>
                  <a:schemeClr val="tx1"/>
                </a:solidFill>
                <a:latin typeface="メイリオ" panose="020B0604030504040204" pitchFamily="50" charset="-128"/>
                <a:ea typeface="メイリオ" panose="020B0604030504040204" pitchFamily="50" charset="-128"/>
              </a:rPr>
              <a:t>の道路管理者専用ページで確認できます</a:t>
            </a:r>
            <a:endParaRPr lang="en-US" altLang="ja-JP" sz="2400" b="0" dirty="0">
              <a:solidFill>
                <a:schemeClr val="tx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75B4F3B2-805B-4A4C-B542-71AA845200B2}"/>
              </a:ext>
            </a:extLst>
          </p:cNvPr>
          <p:cNvSpPr txBox="1"/>
          <p:nvPr/>
        </p:nvSpPr>
        <p:spPr>
          <a:xfrm>
            <a:off x="706844" y="4636008"/>
            <a:ext cx="8575783" cy="1692771"/>
          </a:xfrm>
          <a:prstGeom prst="rect">
            <a:avLst/>
          </a:prstGeom>
          <a:solidFill>
            <a:srgbClr val="FFD1E8"/>
          </a:solidFill>
          <a:ln>
            <a:solidFill>
              <a:schemeClr val="tx1"/>
            </a:solidFill>
          </a:ln>
        </p:spPr>
        <p:txBody>
          <a:bodyPr wrap="square" rtlCol="0">
            <a:spAutoFit/>
          </a:bodyPr>
          <a:lstStyle/>
          <a:p>
            <a:endParaRPr lang="en-US" altLang="ja-JP" sz="1800" dirty="0">
              <a:latin typeface="メイリオ" panose="020B0604030504040204" pitchFamily="50" charset="-128"/>
              <a:ea typeface="メイリオ" panose="020B0604030504040204" pitchFamily="50" charset="-128"/>
            </a:endParaRPr>
          </a:p>
          <a:p>
            <a:r>
              <a:rPr lang="en-US" altLang="ja-JP" sz="2000" b="0" dirty="0">
                <a:latin typeface="メイリオ" panose="020B0604030504040204" pitchFamily="50" charset="-128"/>
                <a:ea typeface="メイリオ" panose="020B0604030504040204" pitchFamily="50" charset="-128"/>
              </a:rPr>
              <a:t>【URL】</a:t>
            </a:r>
            <a:r>
              <a:rPr kumimoji="1" lang="ja-JP" altLang="en-US" sz="2000" b="0" dirty="0">
                <a:latin typeface="メイリオ" panose="020B0604030504040204" pitchFamily="50" charset="-128"/>
                <a:ea typeface="メイリオ" panose="020B0604030504040204" pitchFamily="50" charset="-128"/>
              </a:rPr>
              <a:t>　</a:t>
            </a:r>
            <a:r>
              <a:rPr lang="en-US" altLang="ja-JP" sz="2400" dirty="0">
                <a:solidFill>
                  <a:srgbClr val="0000CC"/>
                </a:solidFill>
              </a:rPr>
              <a:t>https://www.drm.jp/doc-dbupdate/</a:t>
            </a:r>
            <a:endParaRPr lang="ja-JP" altLang="ja-JP" sz="2400" dirty="0"/>
          </a:p>
          <a:p>
            <a:endParaRPr lang="ja-JP" altLang="ja-JP" sz="2000" b="0" dirty="0"/>
          </a:p>
          <a:p>
            <a:r>
              <a:rPr kumimoji="1" lang="en-US" altLang="ja-JP" sz="2000" b="0" dirty="0">
                <a:latin typeface="メイリオ" panose="020B0604030504040204" pitchFamily="50" charset="-128"/>
                <a:ea typeface="メイリオ" panose="020B0604030504040204" pitchFamily="50" charset="-128"/>
              </a:rPr>
              <a:t>【</a:t>
            </a:r>
            <a:r>
              <a:rPr kumimoji="1" lang="ja-JP" altLang="en-US" sz="2000" b="0" dirty="0">
                <a:latin typeface="メイリオ" panose="020B0604030504040204" pitchFamily="50" charset="-128"/>
                <a:ea typeface="メイリオ" panose="020B0604030504040204" pitchFamily="50" charset="-128"/>
              </a:rPr>
              <a:t>パスワード</a:t>
            </a:r>
            <a:r>
              <a:rPr lang="en-US" altLang="ja-JP" sz="2000" b="0" dirty="0">
                <a:latin typeface="メイリオ" panose="020B0604030504040204" pitchFamily="50" charset="-128"/>
                <a:ea typeface="メイリオ" panose="020B0604030504040204" pitchFamily="50" charset="-128"/>
              </a:rPr>
              <a:t>】</a:t>
            </a:r>
            <a:r>
              <a:rPr kumimoji="1" lang="ja-JP" altLang="en-US" sz="2000" b="0" dirty="0">
                <a:latin typeface="メイリオ" panose="020B0604030504040204" pitchFamily="50" charset="-128"/>
                <a:ea typeface="メイリオ" panose="020B0604030504040204" pitchFamily="50" charset="-128"/>
              </a:rPr>
              <a:t>　</a:t>
            </a:r>
            <a:r>
              <a:rPr lang="en-US" altLang="ja-JP" sz="2000" dirty="0">
                <a:solidFill>
                  <a:srgbClr val="0000CC"/>
                </a:solidFill>
              </a:rPr>
              <a:t> </a:t>
            </a:r>
            <a:r>
              <a:rPr lang="en-US" altLang="ja-JP" sz="2400" dirty="0">
                <a:solidFill>
                  <a:srgbClr val="0000CC"/>
                </a:solidFill>
              </a:rPr>
              <a:t>DRMDB-</a:t>
            </a:r>
            <a:r>
              <a:rPr lang="en-US" altLang="ja-JP" sz="2400" dirty="0" err="1">
                <a:solidFill>
                  <a:srgbClr val="0000CC"/>
                </a:solidFill>
              </a:rPr>
              <a:t>koushin</a:t>
            </a:r>
            <a:r>
              <a:rPr lang="en-US" altLang="ja-JP" sz="2000" dirty="0">
                <a:solidFill>
                  <a:srgbClr val="0000CC"/>
                </a:solidFill>
              </a:rPr>
              <a:t> </a:t>
            </a:r>
            <a:r>
              <a:rPr kumimoji="1" lang="ja-JP" altLang="en-US" sz="2000" b="0" dirty="0">
                <a:solidFill>
                  <a:srgbClr val="FF0000"/>
                </a:solidFill>
                <a:latin typeface="メイリオ" panose="020B0604030504040204" pitchFamily="50" charset="-128"/>
                <a:ea typeface="メイリオ" panose="020B0604030504040204" pitchFamily="50" charset="-128"/>
              </a:rPr>
              <a:t>　</a:t>
            </a:r>
            <a:endParaRPr kumimoji="1" lang="en-US" altLang="ja-JP" sz="2000" b="0" dirty="0">
              <a:solidFill>
                <a:srgbClr val="FF0000"/>
              </a:solidFill>
              <a:latin typeface="メイリオ" panose="020B0604030504040204" pitchFamily="50" charset="-128"/>
              <a:ea typeface="メイリオ" panose="020B0604030504040204" pitchFamily="50" charset="-128"/>
            </a:endParaRPr>
          </a:p>
          <a:p>
            <a:endParaRPr kumimoji="1" lang="ja-JP" altLang="en-US" sz="1800" dirty="0">
              <a:solidFill>
                <a:srgbClr val="FF0000"/>
              </a:solidFill>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62D14ABC-B8B4-6E6D-9FEE-95BD78191F5D}"/>
              </a:ext>
            </a:extLst>
          </p:cNvPr>
          <p:cNvGrpSpPr/>
          <p:nvPr/>
        </p:nvGrpSpPr>
        <p:grpSpPr>
          <a:xfrm>
            <a:off x="738703" y="3091716"/>
            <a:ext cx="2065465" cy="406400"/>
            <a:chOff x="1065992" y="3267098"/>
            <a:chExt cx="2065465" cy="406400"/>
          </a:xfrm>
        </p:grpSpPr>
        <p:sp>
          <p:nvSpPr>
            <p:cNvPr id="9" name="正方形/長方形 8">
              <a:extLst>
                <a:ext uri="{FF2B5EF4-FFF2-40B4-BE49-F238E27FC236}">
                  <a16:creationId xmlns:a16="http://schemas.microsoft.com/office/drawing/2014/main" id="{02378338-2677-EC44-A647-A81F3BE93E72}"/>
                </a:ext>
              </a:extLst>
            </p:cNvPr>
            <p:cNvSpPr/>
            <p:nvPr/>
          </p:nvSpPr>
          <p:spPr bwMode="auto">
            <a:xfrm>
              <a:off x="1065992" y="3267098"/>
              <a:ext cx="1463122" cy="406400"/>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10" name="正方形/長方形 9">
              <a:extLst>
                <a:ext uri="{FF2B5EF4-FFF2-40B4-BE49-F238E27FC236}">
                  <a16:creationId xmlns:a16="http://schemas.microsoft.com/office/drawing/2014/main" id="{3E7F84C8-0F05-2F81-7FC9-4E657726F52D}"/>
                </a:ext>
              </a:extLst>
            </p:cNvPr>
            <p:cNvSpPr/>
            <p:nvPr/>
          </p:nvSpPr>
          <p:spPr bwMode="auto">
            <a:xfrm>
              <a:off x="2529114" y="3267098"/>
              <a:ext cx="602343" cy="406400"/>
            </a:xfrm>
            <a:prstGeom prst="rect">
              <a:avLst/>
            </a:prstGeom>
            <a:solidFill>
              <a:schemeClr val="bg1">
                <a:lumMod val="8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1" lang="ja-JP" altLang="en-US" sz="1600" b="1" i="0" u="none" strike="noStrike" cap="none" normalizeH="0" baseline="0" dirty="0">
                  <a:ln>
                    <a:noFill/>
                  </a:ln>
                  <a:solidFill>
                    <a:schemeClr val="tx1"/>
                  </a:solidFill>
                  <a:effectLst/>
                  <a:latin typeface="Arial" pitchFamily="34" charset="0"/>
                  <a:ea typeface="ＭＳ Ｐゴシック" pitchFamily="50" charset="-128"/>
                </a:rPr>
                <a:t>検索</a:t>
              </a:r>
            </a:p>
          </p:txBody>
        </p:sp>
        <p:sp>
          <p:nvSpPr>
            <p:cNvPr id="11" name="テキスト ボックス 10">
              <a:extLst>
                <a:ext uri="{FF2B5EF4-FFF2-40B4-BE49-F238E27FC236}">
                  <a16:creationId xmlns:a16="http://schemas.microsoft.com/office/drawing/2014/main" id="{BD4F59CA-E975-FC22-0657-FB7C8D893083}"/>
                </a:ext>
              </a:extLst>
            </p:cNvPr>
            <p:cNvSpPr txBox="1"/>
            <p:nvPr/>
          </p:nvSpPr>
          <p:spPr>
            <a:xfrm>
              <a:off x="1065992" y="3294002"/>
              <a:ext cx="1237570" cy="379496"/>
            </a:xfrm>
            <a:prstGeom prst="rect">
              <a:avLst/>
            </a:prstGeom>
            <a:noFill/>
          </p:spPr>
          <p:txBody>
            <a:bodyPr wrap="square" rtlCol="0">
              <a:spAutoFit/>
            </a:bodyPr>
            <a:lstStyle/>
            <a:p>
              <a:r>
                <a:rPr kumimoji="1" lang="en-US" altLang="ja-JP" dirty="0"/>
                <a:t>DRM</a:t>
              </a:r>
              <a:r>
                <a:rPr kumimoji="1" lang="ja-JP" altLang="en-US" dirty="0"/>
                <a:t>協会</a:t>
              </a:r>
            </a:p>
          </p:txBody>
        </p:sp>
      </p:grpSp>
      <p:grpSp>
        <p:nvGrpSpPr>
          <p:cNvPr id="13" name="グループ化 12">
            <a:extLst>
              <a:ext uri="{FF2B5EF4-FFF2-40B4-BE49-F238E27FC236}">
                <a16:creationId xmlns:a16="http://schemas.microsoft.com/office/drawing/2014/main" id="{694DE14F-E0BE-7194-D837-63A677DB8D99}"/>
              </a:ext>
            </a:extLst>
          </p:cNvPr>
          <p:cNvGrpSpPr/>
          <p:nvPr/>
        </p:nvGrpSpPr>
        <p:grpSpPr>
          <a:xfrm>
            <a:off x="3795710" y="2456023"/>
            <a:ext cx="5486918" cy="2009192"/>
            <a:chOff x="3795710" y="2456023"/>
            <a:chExt cx="5486918" cy="2009192"/>
          </a:xfrm>
        </p:grpSpPr>
        <p:grpSp>
          <p:nvGrpSpPr>
            <p:cNvPr id="14" name="グループ化 13">
              <a:extLst>
                <a:ext uri="{FF2B5EF4-FFF2-40B4-BE49-F238E27FC236}">
                  <a16:creationId xmlns:a16="http://schemas.microsoft.com/office/drawing/2014/main" id="{30EFF132-95B2-C153-582A-BF581750F688}"/>
                </a:ext>
              </a:extLst>
            </p:cNvPr>
            <p:cNvGrpSpPr/>
            <p:nvPr/>
          </p:nvGrpSpPr>
          <p:grpSpPr>
            <a:xfrm>
              <a:off x="3795710" y="2456023"/>
              <a:ext cx="5486918" cy="2009192"/>
              <a:chOff x="3080098" y="2603082"/>
              <a:chExt cx="5486918" cy="2009192"/>
            </a:xfrm>
          </p:grpSpPr>
          <p:grpSp>
            <p:nvGrpSpPr>
              <p:cNvPr id="17" name="グループ化 16">
                <a:extLst>
                  <a:ext uri="{FF2B5EF4-FFF2-40B4-BE49-F238E27FC236}">
                    <a16:creationId xmlns:a16="http://schemas.microsoft.com/office/drawing/2014/main" id="{A8996A0E-7779-DC43-CF2E-F758F7303BFC}"/>
                  </a:ext>
                </a:extLst>
              </p:cNvPr>
              <p:cNvGrpSpPr/>
              <p:nvPr/>
            </p:nvGrpSpPr>
            <p:grpSpPr>
              <a:xfrm>
                <a:off x="3080098" y="3039512"/>
                <a:ext cx="1804209" cy="1137281"/>
                <a:chOff x="4090376" y="2973110"/>
                <a:chExt cx="1804209" cy="1137281"/>
              </a:xfrm>
            </p:grpSpPr>
            <p:sp>
              <p:nvSpPr>
                <p:cNvPr id="20" name="テキスト ボックス 19">
                  <a:extLst>
                    <a:ext uri="{FF2B5EF4-FFF2-40B4-BE49-F238E27FC236}">
                      <a16:creationId xmlns:a16="http://schemas.microsoft.com/office/drawing/2014/main" id="{75A96B04-BC56-8C74-9CD9-68E203E9504A}"/>
                    </a:ext>
                  </a:extLst>
                </p:cNvPr>
                <p:cNvSpPr txBox="1"/>
                <p:nvPr/>
              </p:nvSpPr>
              <p:spPr>
                <a:xfrm>
                  <a:off x="4090376" y="2973110"/>
                  <a:ext cx="1132041" cy="307777"/>
                </a:xfrm>
                <a:prstGeom prst="rect">
                  <a:avLst/>
                </a:prstGeom>
                <a:noFill/>
              </p:spPr>
              <p:txBody>
                <a:bodyPr wrap="none" rtlCol="0">
                  <a:spAutoFit/>
                </a:bodyPr>
                <a:lstStyle/>
                <a:p>
                  <a:r>
                    <a:rPr kumimoji="1" lang="en-US" altLang="ja-JP" u="sng" dirty="0"/>
                    <a:t>DRM</a:t>
                  </a:r>
                  <a:r>
                    <a:rPr kumimoji="1" lang="ja-JP" altLang="en-US" u="sng" dirty="0"/>
                    <a:t>の利用</a:t>
                  </a:r>
                </a:p>
              </p:txBody>
            </p:sp>
            <p:sp>
              <p:nvSpPr>
                <p:cNvPr id="21" name="正方形/長方形 20">
                  <a:extLst>
                    <a:ext uri="{FF2B5EF4-FFF2-40B4-BE49-F238E27FC236}">
                      <a16:creationId xmlns:a16="http://schemas.microsoft.com/office/drawing/2014/main" id="{EAE3F9EE-D66F-A551-51C2-25CA525E21D1}"/>
                    </a:ext>
                  </a:extLst>
                </p:cNvPr>
                <p:cNvSpPr/>
                <p:nvPr/>
              </p:nvSpPr>
              <p:spPr bwMode="auto">
                <a:xfrm>
                  <a:off x="4181899" y="3278446"/>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2" name="正方形/長方形 21">
                  <a:extLst>
                    <a:ext uri="{FF2B5EF4-FFF2-40B4-BE49-F238E27FC236}">
                      <a16:creationId xmlns:a16="http://schemas.microsoft.com/office/drawing/2014/main" id="{8ADB23E4-8A1F-4062-1515-FC6E98614699}"/>
                    </a:ext>
                  </a:extLst>
                </p:cNvPr>
                <p:cNvSpPr/>
                <p:nvPr/>
              </p:nvSpPr>
              <p:spPr bwMode="auto">
                <a:xfrm>
                  <a:off x="4181899" y="3486280"/>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3" name="正方形/長方形 22">
                  <a:extLst>
                    <a:ext uri="{FF2B5EF4-FFF2-40B4-BE49-F238E27FC236}">
                      <a16:creationId xmlns:a16="http://schemas.microsoft.com/office/drawing/2014/main" id="{AD82C665-8E50-7A02-45EA-536B0CA1FBDE}"/>
                    </a:ext>
                  </a:extLst>
                </p:cNvPr>
                <p:cNvSpPr/>
                <p:nvPr/>
              </p:nvSpPr>
              <p:spPr bwMode="auto">
                <a:xfrm>
                  <a:off x="4181899" y="3691118"/>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4" name="正方形/長方形 23">
                  <a:extLst>
                    <a:ext uri="{FF2B5EF4-FFF2-40B4-BE49-F238E27FC236}">
                      <a16:creationId xmlns:a16="http://schemas.microsoft.com/office/drawing/2014/main" id="{FC9CCC68-9A17-9230-6978-0C32EEAB5DE9}"/>
                    </a:ext>
                  </a:extLst>
                </p:cNvPr>
                <p:cNvSpPr/>
                <p:nvPr/>
              </p:nvSpPr>
              <p:spPr bwMode="auto">
                <a:xfrm>
                  <a:off x="4181899" y="3894564"/>
                  <a:ext cx="1712686" cy="203446"/>
                </a:xfrm>
                <a:prstGeom prst="rect">
                  <a:avLst/>
                </a:prstGeom>
                <a:solidFill>
                  <a:srgbClr val="0070C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5" name="テキスト ボックス 24">
                  <a:extLst>
                    <a:ext uri="{FF2B5EF4-FFF2-40B4-BE49-F238E27FC236}">
                      <a16:creationId xmlns:a16="http://schemas.microsoft.com/office/drawing/2014/main" id="{5F87B3D0-DB49-C728-E1B3-586B724A4980}"/>
                    </a:ext>
                  </a:extLst>
                </p:cNvPr>
                <p:cNvSpPr txBox="1"/>
                <p:nvPr/>
              </p:nvSpPr>
              <p:spPr>
                <a:xfrm>
                  <a:off x="4628514" y="3253346"/>
                  <a:ext cx="819455" cy="261610"/>
                </a:xfrm>
                <a:prstGeom prst="rect">
                  <a:avLst/>
                </a:prstGeom>
                <a:noFill/>
              </p:spPr>
              <p:txBody>
                <a:bodyPr wrap="square" rtlCol="0">
                  <a:spAutoFit/>
                </a:bodyPr>
                <a:lstStyle/>
                <a:p>
                  <a:r>
                    <a:rPr kumimoji="1" lang="ja-JP" altLang="en-US" sz="1100" dirty="0"/>
                    <a:t>企業・法人</a:t>
                  </a:r>
                </a:p>
              </p:txBody>
            </p:sp>
            <p:sp>
              <p:nvSpPr>
                <p:cNvPr id="26" name="テキスト ボックス 25">
                  <a:extLst>
                    <a:ext uri="{FF2B5EF4-FFF2-40B4-BE49-F238E27FC236}">
                      <a16:creationId xmlns:a16="http://schemas.microsoft.com/office/drawing/2014/main" id="{903C9D42-D1EA-A474-11DE-DED92C18C7DB}"/>
                    </a:ext>
                  </a:extLst>
                </p:cNvPr>
                <p:cNvSpPr txBox="1"/>
                <p:nvPr/>
              </p:nvSpPr>
              <p:spPr>
                <a:xfrm>
                  <a:off x="4232661" y="3452810"/>
                  <a:ext cx="1611160" cy="261610"/>
                </a:xfrm>
                <a:prstGeom prst="rect">
                  <a:avLst/>
                </a:prstGeom>
                <a:noFill/>
              </p:spPr>
              <p:txBody>
                <a:bodyPr wrap="square" rtlCol="0">
                  <a:spAutoFit/>
                </a:bodyPr>
                <a:lstStyle/>
                <a:p>
                  <a:r>
                    <a:rPr kumimoji="1" lang="ja-JP" altLang="en-US" sz="1100" dirty="0"/>
                    <a:t>国又は地方公共団体等</a:t>
                  </a:r>
                </a:p>
              </p:txBody>
            </p:sp>
            <p:sp>
              <p:nvSpPr>
                <p:cNvPr id="27" name="テキスト ボックス 26">
                  <a:extLst>
                    <a:ext uri="{FF2B5EF4-FFF2-40B4-BE49-F238E27FC236}">
                      <a16:creationId xmlns:a16="http://schemas.microsoft.com/office/drawing/2014/main" id="{0D2364D0-9F37-27BF-0321-D3F22202F87A}"/>
                    </a:ext>
                  </a:extLst>
                </p:cNvPr>
                <p:cNvSpPr txBox="1"/>
                <p:nvPr/>
              </p:nvSpPr>
              <p:spPr>
                <a:xfrm>
                  <a:off x="4536905" y="3656256"/>
                  <a:ext cx="1052360" cy="261610"/>
                </a:xfrm>
                <a:prstGeom prst="rect">
                  <a:avLst/>
                </a:prstGeom>
                <a:noFill/>
              </p:spPr>
              <p:txBody>
                <a:bodyPr wrap="square" rtlCol="0">
                  <a:spAutoFit/>
                </a:bodyPr>
                <a:lstStyle/>
                <a:p>
                  <a:r>
                    <a:rPr kumimoji="1" lang="ja-JP" altLang="en-US" sz="1100" dirty="0"/>
                    <a:t>大学研究機関</a:t>
                  </a:r>
                </a:p>
              </p:txBody>
            </p:sp>
            <p:sp>
              <p:nvSpPr>
                <p:cNvPr id="28" name="テキスト ボックス 27">
                  <a:extLst>
                    <a:ext uri="{FF2B5EF4-FFF2-40B4-BE49-F238E27FC236}">
                      <a16:creationId xmlns:a16="http://schemas.microsoft.com/office/drawing/2014/main" id="{45B588C8-F83B-5341-2BAB-81B1DFE2DEA7}"/>
                    </a:ext>
                  </a:extLst>
                </p:cNvPr>
                <p:cNvSpPr txBox="1"/>
                <p:nvPr/>
              </p:nvSpPr>
              <p:spPr>
                <a:xfrm>
                  <a:off x="4570773" y="3848781"/>
                  <a:ext cx="1052360" cy="261610"/>
                </a:xfrm>
                <a:prstGeom prst="rect">
                  <a:avLst/>
                </a:prstGeom>
                <a:noFill/>
              </p:spPr>
              <p:txBody>
                <a:bodyPr wrap="square" rtlCol="0">
                  <a:spAutoFit/>
                </a:bodyPr>
                <a:lstStyle/>
                <a:p>
                  <a:r>
                    <a:rPr kumimoji="1" lang="ja-JP" altLang="en-US" sz="1100" dirty="0">
                      <a:solidFill>
                        <a:schemeClr val="bg1"/>
                      </a:solidFill>
                    </a:rPr>
                    <a:t>道路管理者</a:t>
                  </a:r>
                </a:p>
              </p:txBody>
            </p:sp>
          </p:grpSp>
          <p:sp>
            <p:nvSpPr>
              <p:cNvPr id="18" name="テキスト ボックス 17">
                <a:extLst>
                  <a:ext uri="{FF2B5EF4-FFF2-40B4-BE49-F238E27FC236}">
                    <a16:creationId xmlns:a16="http://schemas.microsoft.com/office/drawing/2014/main" id="{14485765-14B4-0137-B951-8394332E01BB}"/>
                  </a:ext>
                </a:extLst>
              </p:cNvPr>
              <p:cNvSpPr txBox="1"/>
              <p:nvPr/>
            </p:nvSpPr>
            <p:spPr>
              <a:xfrm>
                <a:off x="3171620" y="2603082"/>
                <a:ext cx="5395395" cy="369332"/>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r>
                  <a:rPr kumimoji="1" lang="en-US" altLang="ja-JP" u="sng" dirty="0"/>
                  <a:t>DRM</a:t>
                </a:r>
                <a:r>
                  <a:rPr kumimoji="1" lang="ja-JP" altLang="en-US" u="sng" dirty="0"/>
                  <a:t>ホームページ</a:t>
                </a:r>
              </a:p>
            </p:txBody>
          </p:sp>
          <p:pic>
            <p:nvPicPr>
              <p:cNvPr id="19" name="図 18">
                <a:extLst>
                  <a:ext uri="{FF2B5EF4-FFF2-40B4-BE49-F238E27FC236}">
                    <a16:creationId xmlns:a16="http://schemas.microsoft.com/office/drawing/2014/main" id="{FD83DE7A-A738-F25E-AD98-4E78EF47A82B}"/>
                  </a:ext>
                </a:extLst>
              </p:cNvPr>
              <p:cNvPicPr>
                <a:picLocks noChangeAspect="1"/>
              </p:cNvPicPr>
              <p:nvPr/>
            </p:nvPicPr>
            <p:blipFill rotWithShape="1">
              <a:blip r:embed="rId4"/>
              <a:srcRect l="35954" t="53100" r="35080" b="22052"/>
              <a:stretch/>
            </p:blipFill>
            <p:spPr>
              <a:xfrm>
                <a:off x="5410772" y="3089898"/>
                <a:ext cx="3156244" cy="1522376"/>
              </a:xfrm>
              <a:prstGeom prst="rect">
                <a:avLst/>
              </a:prstGeom>
              <a:ln>
                <a:solidFill>
                  <a:schemeClr val="tx1"/>
                </a:solidFill>
              </a:ln>
            </p:spPr>
          </p:pic>
        </p:grpSp>
        <p:sp>
          <p:nvSpPr>
            <p:cNvPr id="15" name="テキスト ボックス 14">
              <a:extLst>
                <a:ext uri="{FF2B5EF4-FFF2-40B4-BE49-F238E27FC236}">
                  <a16:creationId xmlns:a16="http://schemas.microsoft.com/office/drawing/2014/main" id="{89D4B1EC-79B4-8C86-E914-A78ECE01FDB1}"/>
                </a:ext>
              </a:extLst>
            </p:cNvPr>
            <p:cNvSpPr txBox="1"/>
            <p:nvPr/>
          </p:nvSpPr>
          <p:spPr>
            <a:xfrm>
              <a:off x="6146185" y="4062497"/>
              <a:ext cx="1226165" cy="246221"/>
            </a:xfrm>
            <a:prstGeom prst="rect">
              <a:avLst/>
            </a:prstGeom>
            <a:solidFill>
              <a:schemeClr val="bg1"/>
            </a:solidFill>
          </p:spPr>
          <p:txBody>
            <a:bodyPr wrap="square" rtlCol="0">
              <a:spAutoFit/>
            </a:bodyPr>
            <a:lstStyle/>
            <a:p>
              <a:r>
                <a:rPr kumimoji="1" lang="ja-JP" altLang="en-US" sz="1000" dirty="0"/>
                <a:t>説明資料のページ</a:t>
              </a:r>
            </a:p>
          </p:txBody>
        </p:sp>
      </p:grpSp>
      <p:pic>
        <p:nvPicPr>
          <p:cNvPr id="30" name="グラフィックス 29" descr="タッチスクリーン 単色塗りつぶし">
            <a:extLst>
              <a:ext uri="{FF2B5EF4-FFF2-40B4-BE49-F238E27FC236}">
                <a16:creationId xmlns:a16="http://schemas.microsoft.com/office/drawing/2014/main" id="{DCDB3DC0-5435-CB81-3E2A-3BD6C8E454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878493">
            <a:off x="2433918" y="3214744"/>
            <a:ext cx="675167" cy="675167"/>
          </a:xfrm>
          <a:prstGeom prst="rect">
            <a:avLst/>
          </a:prstGeom>
        </p:spPr>
      </p:pic>
      <p:pic>
        <p:nvPicPr>
          <p:cNvPr id="31" name="グラフィックス 30" descr="タッチスクリーン 単色塗りつぶし">
            <a:extLst>
              <a:ext uri="{FF2B5EF4-FFF2-40B4-BE49-F238E27FC236}">
                <a16:creationId xmlns:a16="http://schemas.microsoft.com/office/drawing/2014/main" id="{4D49A41D-B364-EC9A-6870-A005373CCF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878493">
            <a:off x="7168049" y="3995286"/>
            <a:ext cx="675167" cy="675167"/>
          </a:xfrm>
          <a:prstGeom prst="rect">
            <a:avLst/>
          </a:prstGeom>
        </p:spPr>
      </p:pic>
      <p:pic>
        <p:nvPicPr>
          <p:cNvPr id="32" name="グラフィックス 31" descr="タッチスクリーン 単色塗りつぶし">
            <a:extLst>
              <a:ext uri="{FF2B5EF4-FFF2-40B4-BE49-F238E27FC236}">
                <a16:creationId xmlns:a16="http://schemas.microsoft.com/office/drawing/2014/main" id="{669FA6A0-E79A-3DC0-49BC-56A339D42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878493">
            <a:off x="5022781" y="3687070"/>
            <a:ext cx="675167" cy="675167"/>
          </a:xfrm>
          <a:prstGeom prst="rect">
            <a:avLst/>
          </a:prstGeom>
        </p:spPr>
      </p:pic>
      <p:pic>
        <p:nvPicPr>
          <p:cNvPr id="12" name="レコーディング (24)">
            <a:hlinkClick r:id="" action="ppaction://media"/>
            <a:extLst>
              <a:ext uri="{FF2B5EF4-FFF2-40B4-BE49-F238E27FC236}">
                <a16:creationId xmlns:a16="http://schemas.microsoft.com/office/drawing/2014/main" id="{C78647D1-FBF7-0A33-E869-CCD3DFEFA6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09575" y="-949325"/>
            <a:ext cx="609600" cy="609600"/>
          </a:xfrm>
          <a:prstGeom prst="rect">
            <a:avLst/>
          </a:prstGeom>
        </p:spPr>
      </p:pic>
    </p:spTree>
    <p:extLst>
      <p:ext uri="{BB962C8B-B14F-4D97-AF65-F5344CB8AC3E}">
        <p14:creationId xmlns:p14="http://schemas.microsoft.com/office/powerpoint/2010/main" val="211338987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6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１．対象道路管理者</a:t>
            </a:r>
          </a:p>
        </p:txBody>
      </p:sp>
      <p:sp>
        <p:nvSpPr>
          <p:cNvPr id="3" name="コンテンツ プレースホルダー 2"/>
          <p:cNvSpPr>
            <a:spLocks noGrp="1"/>
          </p:cNvSpPr>
          <p:nvPr>
            <p:ph idx="1"/>
          </p:nvPr>
        </p:nvSpPr>
        <p:spPr>
          <a:xfrm>
            <a:off x="681038" y="1684504"/>
            <a:ext cx="8543925" cy="3535462"/>
          </a:xfrm>
        </p:spPr>
        <p:txBody>
          <a:bodyPr>
            <a:normAutofit/>
          </a:bodyPr>
          <a:lstStyle/>
          <a:p>
            <a:pPr marL="0" indent="0">
              <a:buNone/>
            </a:pPr>
            <a:r>
              <a:rPr kumimoji="1" lang="ja-JP" altLang="en-US" dirty="0"/>
              <a:t>　①</a:t>
            </a:r>
            <a:r>
              <a:rPr kumimoji="1" lang="ja-JP" altLang="en-US" dirty="0">
                <a:latin typeface="+mj-ea"/>
                <a:ea typeface="+mj-ea"/>
              </a:rPr>
              <a:t>市町村（政令市除く）</a:t>
            </a:r>
            <a:endParaRPr kumimoji="1" lang="en-US" altLang="ja-JP" dirty="0">
              <a:latin typeface="+mj-ea"/>
              <a:ea typeface="+mj-ea"/>
            </a:endParaRPr>
          </a:p>
          <a:p>
            <a:pPr marL="0" indent="0">
              <a:buNone/>
            </a:pPr>
            <a:r>
              <a:rPr lang="ja-JP" altLang="en-US" dirty="0"/>
              <a:t>　</a:t>
            </a:r>
            <a:endParaRPr kumimoji="1" lang="ja-JP" altLang="en-US"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3</a:t>
            </a:fld>
            <a:endParaRPr lang="en-US" sz="1800" b="1" dirty="0">
              <a:solidFill>
                <a:schemeClr val="tx1"/>
              </a:solidFill>
              <a:latin typeface="+mj-ea"/>
              <a:ea typeface="+mj-ea"/>
            </a:endParaRPr>
          </a:p>
        </p:txBody>
      </p:sp>
      <p:pic>
        <p:nvPicPr>
          <p:cNvPr id="6" name="レコーディング (3)">
            <a:hlinkClick r:id="" action="ppaction://media"/>
            <a:extLst>
              <a:ext uri="{FF2B5EF4-FFF2-40B4-BE49-F238E27FC236}">
                <a16:creationId xmlns:a16="http://schemas.microsoft.com/office/drawing/2014/main" id="{256C924E-D7F3-1EB3-DFAB-C982CE3C7C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438" y="-806383"/>
            <a:ext cx="609600" cy="609600"/>
          </a:xfrm>
          <a:prstGeom prst="rect">
            <a:avLst/>
          </a:prstGeom>
        </p:spPr>
      </p:pic>
    </p:spTree>
    <p:extLst>
      <p:ext uri="{BB962C8B-B14F-4D97-AF65-F5344CB8AC3E}">
        <p14:creationId xmlns:p14="http://schemas.microsoft.com/office/powerpoint/2010/main" val="242893007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２．対象道路</a:t>
            </a:r>
          </a:p>
        </p:txBody>
      </p:sp>
      <p:sp>
        <p:nvSpPr>
          <p:cNvPr id="3" name="コンテンツ プレースホルダー 2"/>
          <p:cNvSpPr>
            <a:spLocks noGrp="1"/>
          </p:cNvSpPr>
          <p:nvPr>
            <p:ph idx="1"/>
          </p:nvPr>
        </p:nvSpPr>
        <p:spPr>
          <a:xfrm>
            <a:off x="681038" y="1684504"/>
            <a:ext cx="8543925" cy="3535462"/>
          </a:xfrm>
        </p:spPr>
        <p:txBody>
          <a:bodyPr>
            <a:normAutofit/>
          </a:bodyPr>
          <a:lstStyle/>
          <a:p>
            <a:pPr marL="0" indent="0">
              <a:buNone/>
            </a:pPr>
            <a:r>
              <a:rPr lang="ja-JP" altLang="en-US" dirty="0"/>
              <a:t>　　①市町村道</a:t>
            </a:r>
            <a:endParaRPr lang="en-US" altLang="ja-JP" dirty="0"/>
          </a:p>
          <a:p>
            <a:pPr marL="0" indent="0">
              <a:buNone/>
            </a:pPr>
            <a:r>
              <a:rPr lang="ja-JP" altLang="en-US" dirty="0"/>
              <a:t>　　②農道・林道・臨港道路</a:t>
            </a:r>
            <a:endParaRPr lang="en-US" altLang="ja-JP"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4</a:t>
            </a:fld>
            <a:endParaRPr lang="en-US" sz="1800" b="1" dirty="0">
              <a:solidFill>
                <a:schemeClr val="tx1"/>
              </a:solidFill>
              <a:latin typeface="+mj-ea"/>
              <a:ea typeface="+mj-ea"/>
            </a:endParaRPr>
          </a:p>
        </p:txBody>
      </p:sp>
      <p:pic>
        <p:nvPicPr>
          <p:cNvPr id="6" name="レコーディング (4)">
            <a:hlinkClick r:id="" action="ppaction://media"/>
            <a:extLst>
              <a:ext uri="{FF2B5EF4-FFF2-40B4-BE49-F238E27FC236}">
                <a16:creationId xmlns:a16="http://schemas.microsoft.com/office/drawing/2014/main" id="{D2665228-A4A8-95AF-7C29-A2004868DA2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438" y="-806384"/>
            <a:ext cx="609600" cy="609601"/>
          </a:xfrm>
          <a:prstGeom prst="rect">
            <a:avLst/>
          </a:prstGeom>
        </p:spPr>
      </p:pic>
    </p:spTree>
    <p:extLst>
      <p:ext uri="{BB962C8B-B14F-4D97-AF65-F5344CB8AC3E}">
        <p14:creationId xmlns:p14="http://schemas.microsoft.com/office/powerpoint/2010/main" val="424871835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３．更新対象事業項目</a:t>
            </a:r>
          </a:p>
        </p:txBody>
      </p:sp>
      <p:sp>
        <p:nvSpPr>
          <p:cNvPr id="3" name="コンテンツ プレースホルダー 2"/>
          <p:cNvSpPr>
            <a:spLocks noGrp="1"/>
          </p:cNvSpPr>
          <p:nvPr>
            <p:ph idx="1"/>
          </p:nvPr>
        </p:nvSpPr>
        <p:spPr>
          <a:xfrm>
            <a:off x="411061" y="1684503"/>
            <a:ext cx="9374383" cy="4477399"/>
          </a:xfrm>
        </p:spPr>
        <p:txBody>
          <a:bodyPr>
            <a:normAutofit/>
          </a:bodyPr>
          <a:lstStyle/>
          <a:p>
            <a:pPr marL="0" indent="0">
              <a:buNone/>
            </a:pPr>
            <a:r>
              <a:rPr kumimoji="1" lang="ja-JP" altLang="en-US" sz="2400" dirty="0">
                <a:latin typeface="+mn-ea"/>
              </a:rPr>
              <a:t>　</a:t>
            </a:r>
            <a:r>
              <a:rPr kumimoji="1" lang="ja-JP" altLang="en-US" sz="2400" b="1" dirty="0">
                <a:latin typeface="+mn-ea"/>
              </a:rPr>
              <a:t>①道路新設（宅地内道路等認定前でも車両通行可であれば対象</a:t>
            </a:r>
            <a:r>
              <a:rPr lang="ja-JP" altLang="en-US" sz="2400" b="1" dirty="0">
                <a:latin typeface="+mn-ea"/>
              </a:rPr>
              <a:t>）</a:t>
            </a:r>
            <a:endParaRPr kumimoji="1" lang="en-US" altLang="ja-JP" sz="2400" b="1" dirty="0">
              <a:latin typeface="+mn-ea"/>
            </a:endParaRPr>
          </a:p>
          <a:p>
            <a:pPr marL="0" indent="0">
              <a:buNone/>
            </a:pPr>
            <a:r>
              <a:rPr lang="ja-JP" altLang="en-US" sz="2400" b="1" dirty="0">
                <a:latin typeface="+mn-ea"/>
              </a:rPr>
              <a:t>　②現道拡幅（中央分離帯設置、</a:t>
            </a:r>
            <a:r>
              <a:rPr lang="en-US" altLang="ja-JP" sz="2400" b="1" dirty="0">
                <a:latin typeface="+mn-ea"/>
              </a:rPr>
              <a:t>2</a:t>
            </a:r>
            <a:r>
              <a:rPr lang="ja-JP" altLang="en-US" sz="2400" b="1" dirty="0">
                <a:latin typeface="+mn-ea"/>
              </a:rPr>
              <a:t>車線や</a:t>
            </a:r>
            <a:r>
              <a:rPr lang="en-US" altLang="ja-JP" sz="2400" b="1" dirty="0">
                <a:latin typeface="+mn-ea"/>
              </a:rPr>
              <a:t>4</a:t>
            </a:r>
            <a:r>
              <a:rPr lang="ja-JP" altLang="en-US" sz="2400" b="1" dirty="0">
                <a:latin typeface="+mn-ea"/>
              </a:rPr>
              <a:t>車線化など車線数の変更）</a:t>
            </a:r>
            <a:endParaRPr lang="en-US" altLang="ja-JP" sz="2400" b="1" dirty="0">
              <a:latin typeface="+mn-ea"/>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・車線数を変えることなく道路幅員のみを（多少）変えた場合は、更新の対象外</a:t>
            </a:r>
            <a:endParaRPr kumimoji="1" lang="en-US" altLang="ja-JP"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・歩道の追加は、更新の対象外</a:t>
            </a:r>
            <a:endParaRPr kumimoji="1" lang="en-US" altLang="ja-JP"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indent="0">
              <a:buNone/>
            </a:pPr>
            <a:r>
              <a:rPr lang="ja-JP" altLang="en-US" sz="2400" b="1" dirty="0">
                <a:latin typeface="+mj-ea"/>
                <a:ea typeface="+mj-ea"/>
              </a:rPr>
              <a:t>　③線形改良</a:t>
            </a:r>
            <a:endParaRPr lang="en-US" altLang="ja-JP" sz="2400" b="1" dirty="0">
              <a:latin typeface="+mj-ea"/>
              <a:ea typeface="+mj-ea"/>
            </a:endParaRPr>
          </a:p>
          <a:p>
            <a:pPr marL="0" indent="0">
              <a:buNone/>
            </a:pPr>
            <a:r>
              <a:rPr kumimoji="1" lang="ja-JP" altLang="en-US" sz="2400" b="1" dirty="0">
                <a:latin typeface="+mj-ea"/>
                <a:ea typeface="+mj-ea"/>
              </a:rPr>
              <a:t>　④視距改良</a:t>
            </a:r>
            <a:r>
              <a:rPr kumimoji="1" lang="ja-JP" altLang="en-US" sz="2000" b="1" dirty="0">
                <a:latin typeface="+mj-ea"/>
                <a:ea typeface="+mj-ea"/>
              </a:rPr>
              <a:t>（線形変更がなければ対象外）</a:t>
            </a:r>
            <a:endParaRPr kumimoji="1" lang="en-US" altLang="ja-JP" sz="2000" b="1" dirty="0">
              <a:latin typeface="+mj-ea"/>
              <a:ea typeface="+mj-ea"/>
            </a:endParaRPr>
          </a:p>
          <a:p>
            <a:pPr marL="0" indent="0">
              <a:buNone/>
            </a:pPr>
            <a:r>
              <a:rPr lang="ja-JP" altLang="en-US" sz="2400" b="1" dirty="0">
                <a:latin typeface="+mj-ea"/>
                <a:ea typeface="+mj-ea"/>
              </a:rPr>
              <a:t>　⑤交差点改良</a:t>
            </a:r>
            <a:endParaRPr lang="en-US" altLang="ja-JP" sz="2400" b="1" dirty="0">
              <a:latin typeface="+mj-ea"/>
              <a:ea typeface="+mj-ea"/>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ja-JP" altLang="en-US" sz="1900" b="1" dirty="0">
                <a:solidFill>
                  <a:prstClr val="black"/>
                </a:solidFill>
                <a:latin typeface="ＭＳ Ｐゴシック" panose="020B0600070205080204" pitchFamily="50" charset="-128"/>
                <a:ea typeface="ＭＳ Ｐゴシック" panose="020B0600070205080204" pitchFamily="50" charset="-128"/>
              </a:rPr>
              <a:t>　</a:t>
            </a: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・交通島を設置した物理的な左折専用道設置は対象</a:t>
            </a:r>
            <a:endParaRPr kumimoji="1" lang="en-US" altLang="ja-JP"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　　　・</a:t>
            </a:r>
            <a:r>
              <a:rPr lang="ja-JP" altLang="en-US" sz="2000" b="1" dirty="0">
                <a:latin typeface="+mn-ea"/>
              </a:rPr>
              <a:t>交差点のラインによる右折レーン設置等は、更新の対象外</a:t>
            </a:r>
            <a:endParaRPr kumimoji="1" lang="en-US" altLang="ja-JP" sz="19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a:p>
            <a:pPr marL="0" indent="0">
              <a:buNone/>
            </a:pPr>
            <a:r>
              <a:rPr lang="ja-JP" altLang="en-US" sz="2400" b="1" dirty="0">
                <a:latin typeface="+mj-ea"/>
                <a:ea typeface="+mj-ea"/>
              </a:rPr>
              <a:t>　⑥その他（管理者変更、廃道等）</a:t>
            </a:r>
            <a:endParaRPr lang="en-US" altLang="ja-JP" sz="2400" b="1" dirty="0">
              <a:latin typeface="+mj-ea"/>
              <a:ea typeface="+mj-ea"/>
            </a:endParaRPr>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5</a:t>
            </a:fld>
            <a:endParaRPr lang="en-US" sz="1800" b="1" dirty="0">
              <a:solidFill>
                <a:schemeClr val="tx1"/>
              </a:solidFill>
              <a:latin typeface="+mj-ea"/>
              <a:ea typeface="+mj-ea"/>
            </a:endParaRPr>
          </a:p>
        </p:txBody>
      </p:sp>
      <p:pic>
        <p:nvPicPr>
          <p:cNvPr id="6" name="レコーディング (5)">
            <a:hlinkClick r:id="" action="ppaction://media"/>
            <a:extLst>
              <a:ext uri="{FF2B5EF4-FFF2-40B4-BE49-F238E27FC236}">
                <a16:creationId xmlns:a16="http://schemas.microsoft.com/office/drawing/2014/main" id="{C6065468-9378-79CB-BE42-AB843E190A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438" y="-726928"/>
            <a:ext cx="609600" cy="609600"/>
          </a:xfrm>
          <a:prstGeom prst="rect">
            <a:avLst/>
          </a:prstGeom>
        </p:spPr>
      </p:pic>
    </p:spTree>
    <p:extLst>
      <p:ext uri="{BB962C8B-B14F-4D97-AF65-F5344CB8AC3E}">
        <p14:creationId xmlns:p14="http://schemas.microsoft.com/office/powerpoint/2010/main" val="101577104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４．更新対象年度</a:t>
            </a:r>
          </a:p>
        </p:txBody>
      </p:sp>
      <p:sp>
        <p:nvSpPr>
          <p:cNvPr id="3" name="コンテンツ プレースホルダー 2"/>
          <p:cNvSpPr>
            <a:spLocks noGrp="1"/>
          </p:cNvSpPr>
          <p:nvPr>
            <p:ph idx="1"/>
          </p:nvPr>
        </p:nvSpPr>
        <p:spPr>
          <a:xfrm>
            <a:off x="167781" y="1684503"/>
            <a:ext cx="9622990" cy="3961287"/>
          </a:xfrm>
        </p:spPr>
        <p:txBody>
          <a:bodyPr>
            <a:noAutofit/>
          </a:bodyPr>
          <a:lstStyle/>
          <a:p>
            <a:pPr marL="0" indent="0">
              <a:buNone/>
            </a:pPr>
            <a:r>
              <a:rPr kumimoji="1" lang="ja-JP" altLang="en-US" sz="2400" dirty="0">
                <a:latin typeface="+mj-ea"/>
                <a:ea typeface="+mj-ea"/>
              </a:rPr>
              <a:t>　</a:t>
            </a:r>
            <a:r>
              <a:rPr lang="ja-JP" altLang="en-US" sz="2400" dirty="0">
                <a:latin typeface="+mj-ea"/>
                <a:ea typeface="+mj-ea"/>
              </a:rPr>
              <a:t>①</a:t>
            </a:r>
            <a:r>
              <a:rPr lang="ja-JP" altLang="en-US" sz="2400" dirty="0">
                <a:solidFill>
                  <a:srgbClr val="FF0000"/>
                </a:solidFill>
                <a:latin typeface="+mj-ea"/>
                <a:ea typeface="+mj-ea"/>
              </a:rPr>
              <a:t>令和５年度供用済み</a:t>
            </a:r>
            <a:endParaRPr lang="en-US" altLang="ja-JP" sz="2400" dirty="0">
              <a:latin typeface="+mj-ea"/>
              <a:ea typeface="+mj-ea"/>
            </a:endParaRPr>
          </a:p>
          <a:p>
            <a:pPr marL="0" indent="0">
              <a:buNone/>
            </a:pPr>
            <a:r>
              <a:rPr lang="ja-JP" altLang="en-US" sz="2400" dirty="0">
                <a:latin typeface="+mj-ea"/>
                <a:ea typeface="+mj-ea"/>
              </a:rPr>
              <a:t>　　⇒幅員</a:t>
            </a:r>
            <a:r>
              <a:rPr lang="en-US" altLang="ja-JP" sz="2400" dirty="0">
                <a:latin typeface="+mj-ea"/>
                <a:ea typeface="+mj-ea"/>
              </a:rPr>
              <a:t>3m</a:t>
            </a:r>
            <a:r>
              <a:rPr lang="ja-JP" altLang="en-US" sz="2400" dirty="0">
                <a:latin typeface="+mj-ea"/>
                <a:ea typeface="+mj-ea"/>
              </a:rPr>
              <a:t>～</a:t>
            </a:r>
            <a:r>
              <a:rPr lang="en-US" altLang="ja-JP" sz="2400" dirty="0">
                <a:latin typeface="+mj-ea"/>
                <a:ea typeface="+mj-ea"/>
              </a:rPr>
              <a:t>5.5m</a:t>
            </a:r>
            <a:r>
              <a:rPr lang="ja-JP" altLang="en-US" sz="2400" dirty="0">
                <a:latin typeface="+mj-ea"/>
                <a:ea typeface="+mj-ea"/>
              </a:rPr>
              <a:t>未満の道路（目安は</a:t>
            </a:r>
            <a:r>
              <a:rPr lang="ja-JP" altLang="en-US" sz="2400" u="sng" dirty="0">
                <a:latin typeface="+mj-ea"/>
                <a:ea typeface="+mj-ea"/>
              </a:rPr>
              <a:t>センターライン無し</a:t>
            </a:r>
            <a:r>
              <a:rPr lang="ja-JP" altLang="en-US" sz="2400" dirty="0">
                <a:latin typeface="+mj-ea"/>
                <a:ea typeface="+mj-ea"/>
              </a:rPr>
              <a:t>）</a:t>
            </a:r>
            <a:endParaRPr lang="en-US" altLang="ja-JP" sz="2400" dirty="0">
              <a:latin typeface="+mj-ea"/>
              <a:ea typeface="+mj-ea"/>
            </a:endParaRPr>
          </a:p>
          <a:p>
            <a:pPr marL="0" indent="0">
              <a:buNone/>
            </a:pPr>
            <a:r>
              <a:rPr lang="ja-JP" altLang="en-US" sz="2400" dirty="0">
                <a:latin typeface="+mj-ea"/>
                <a:ea typeface="+mj-ea"/>
              </a:rPr>
              <a:t>　　</a:t>
            </a:r>
            <a:endParaRPr lang="en-US" altLang="ja-JP" sz="2400" dirty="0">
              <a:latin typeface="+mj-ea"/>
              <a:ea typeface="+mj-ea"/>
            </a:endParaRPr>
          </a:p>
          <a:p>
            <a:pPr marL="0" indent="0">
              <a:buNone/>
            </a:pPr>
            <a:r>
              <a:rPr lang="ja-JP" altLang="en-US" sz="2400" dirty="0">
                <a:latin typeface="+mj-ea"/>
                <a:ea typeface="+mj-ea"/>
              </a:rPr>
              <a:t>　</a:t>
            </a:r>
            <a:r>
              <a:rPr kumimoji="1" lang="ja-JP" altLang="en-US" sz="2400" dirty="0">
                <a:latin typeface="+mj-ea"/>
                <a:ea typeface="+mj-ea"/>
              </a:rPr>
              <a:t>②</a:t>
            </a:r>
            <a:r>
              <a:rPr lang="ja-JP" altLang="en-US" sz="2400" dirty="0">
                <a:solidFill>
                  <a:srgbClr val="FF0000"/>
                </a:solidFill>
                <a:latin typeface="+mj-ea"/>
              </a:rPr>
              <a:t>令和６年度供用予定</a:t>
            </a:r>
            <a:endParaRPr kumimoji="1" lang="en-US" altLang="ja-JP" sz="2400" dirty="0">
              <a:latin typeface="+mj-ea"/>
              <a:ea typeface="+mj-ea"/>
            </a:endParaRPr>
          </a:p>
          <a:p>
            <a:pPr marL="0" indent="0">
              <a:buNone/>
            </a:pPr>
            <a:r>
              <a:rPr lang="ja-JP" altLang="en-US" sz="2400" dirty="0">
                <a:latin typeface="+mj-ea"/>
                <a:ea typeface="+mj-ea"/>
              </a:rPr>
              <a:t>　　⇒幅員</a:t>
            </a:r>
            <a:r>
              <a:rPr lang="en-US" altLang="ja-JP" sz="2400" dirty="0">
                <a:latin typeface="+mj-ea"/>
                <a:ea typeface="+mj-ea"/>
              </a:rPr>
              <a:t>5.5m</a:t>
            </a:r>
            <a:r>
              <a:rPr lang="ja-JP" altLang="en-US" sz="2400" dirty="0">
                <a:latin typeface="+mj-ea"/>
                <a:ea typeface="+mj-ea"/>
              </a:rPr>
              <a:t>以上の道路（目安は</a:t>
            </a:r>
            <a:r>
              <a:rPr lang="ja-JP" altLang="en-US" sz="2400" u="sng" dirty="0">
                <a:latin typeface="+mj-ea"/>
                <a:ea typeface="+mj-ea"/>
              </a:rPr>
              <a:t>センターライン有り</a:t>
            </a:r>
            <a:r>
              <a:rPr lang="ja-JP" altLang="en-US" sz="2400" dirty="0">
                <a:latin typeface="+mj-ea"/>
                <a:ea typeface="+mj-ea"/>
              </a:rPr>
              <a:t>）</a:t>
            </a:r>
            <a:endParaRPr lang="en-US" altLang="ja-JP" sz="2400" dirty="0">
              <a:latin typeface="+mj-ea"/>
              <a:ea typeface="+mj-ea"/>
            </a:endParaRPr>
          </a:p>
          <a:p>
            <a:pPr marL="0" indent="0">
              <a:buNone/>
            </a:pPr>
            <a:endParaRPr lang="en-US" altLang="ja-JP" sz="2400" dirty="0">
              <a:latin typeface="+mj-ea"/>
              <a:ea typeface="+mj-ea"/>
            </a:endParaRPr>
          </a:p>
          <a:p>
            <a:pPr marL="0" indent="0">
              <a:buNone/>
            </a:pPr>
            <a:r>
              <a:rPr lang="ja-JP" altLang="en-US" sz="2400" dirty="0">
                <a:latin typeface="+mj-ea"/>
                <a:ea typeface="+mj-ea"/>
              </a:rPr>
              <a:t>　③令和５年度供用済み</a:t>
            </a:r>
            <a:endParaRPr lang="en-US" altLang="ja-JP" sz="2400" dirty="0">
              <a:latin typeface="+mj-ea"/>
              <a:ea typeface="+mj-ea"/>
            </a:endParaRPr>
          </a:p>
          <a:p>
            <a:pPr marL="0" indent="0">
              <a:buNone/>
            </a:pPr>
            <a:r>
              <a:rPr lang="ja-JP" altLang="en-US" sz="2400" dirty="0">
                <a:latin typeface="+mj-ea"/>
                <a:ea typeface="+mj-ea"/>
              </a:rPr>
              <a:t>　　⇒幅員</a:t>
            </a:r>
            <a:r>
              <a:rPr lang="en-US" altLang="ja-JP" sz="2400" dirty="0">
                <a:latin typeface="+mj-ea"/>
                <a:ea typeface="+mj-ea"/>
              </a:rPr>
              <a:t>5.5m</a:t>
            </a:r>
            <a:r>
              <a:rPr lang="ja-JP" altLang="en-US" sz="2400" dirty="0">
                <a:latin typeface="+mj-ea"/>
                <a:ea typeface="+mj-ea"/>
              </a:rPr>
              <a:t>以上の道路（昨年度図面の提供が間に合わなかった道路）</a:t>
            </a:r>
            <a:endParaRPr lang="en-US" altLang="ja-JP" sz="2400" dirty="0">
              <a:latin typeface="+mj-ea"/>
              <a:ea typeface="+mj-ea"/>
            </a:endParaRPr>
          </a:p>
          <a:p>
            <a:pPr marL="0" indent="0">
              <a:buNone/>
            </a:pPr>
            <a:r>
              <a:rPr lang="ja-JP" altLang="en-US" sz="2400" dirty="0">
                <a:latin typeface="+mj-ea"/>
                <a:ea typeface="+mj-ea"/>
              </a:rPr>
              <a:t>　　</a:t>
            </a:r>
            <a:endParaRPr lang="en-US" altLang="ja-JP" sz="2400" dirty="0">
              <a:latin typeface="+mj-ea"/>
              <a:ea typeface="+mj-ea"/>
            </a:endParaRPr>
          </a:p>
          <a:p>
            <a:pPr marL="0" indent="0">
              <a:buNone/>
            </a:pPr>
            <a:r>
              <a:rPr lang="ja-JP" altLang="en-US" sz="2400" dirty="0">
                <a:latin typeface="+mj-ea"/>
                <a:ea typeface="+mj-ea"/>
              </a:rPr>
              <a:t>　　</a:t>
            </a:r>
            <a:endParaRPr lang="en-US" altLang="ja-JP" sz="2400" dirty="0">
              <a:latin typeface="+mj-ea"/>
              <a:ea typeface="+mj-ea"/>
            </a:endParaRPr>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6</a:t>
            </a:fld>
            <a:endParaRPr lang="en-US" sz="1800" b="1" dirty="0">
              <a:solidFill>
                <a:schemeClr val="tx1"/>
              </a:solidFill>
              <a:latin typeface="+mj-ea"/>
              <a:ea typeface="+mj-ea"/>
            </a:endParaRPr>
          </a:p>
        </p:txBody>
      </p:sp>
      <p:pic>
        <p:nvPicPr>
          <p:cNvPr id="6" name="レコーディング (6)">
            <a:hlinkClick r:id="" action="ppaction://media"/>
            <a:extLst>
              <a:ext uri="{FF2B5EF4-FFF2-40B4-BE49-F238E27FC236}">
                <a16:creationId xmlns:a16="http://schemas.microsoft.com/office/drawing/2014/main" id="{EACEB572-4A42-3D6A-18E3-010F42C4D8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438" y="-695215"/>
            <a:ext cx="609600" cy="609601"/>
          </a:xfrm>
          <a:prstGeom prst="rect">
            <a:avLst/>
          </a:prstGeom>
        </p:spPr>
      </p:pic>
    </p:spTree>
    <p:extLst>
      <p:ext uri="{BB962C8B-B14F-4D97-AF65-F5344CB8AC3E}">
        <p14:creationId xmlns:p14="http://schemas.microsoft.com/office/powerpoint/2010/main" val="157032183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7136" y="458580"/>
            <a:ext cx="8543925" cy="486445"/>
          </a:xfrm>
        </p:spPr>
        <p:txBody>
          <a:bodyPr>
            <a:normAutofit/>
          </a:bodyPr>
          <a:lstStyle/>
          <a:p>
            <a:r>
              <a:rPr lang="ja-JP" altLang="en-US" sz="2800" dirty="0"/>
              <a:t>５．</a:t>
            </a:r>
            <a:r>
              <a:rPr lang="ja-JP" altLang="en-US" sz="2800" b="1" dirty="0">
                <a:latin typeface="ＭＳ Ｐゴシック" panose="020B0600070205080204" pitchFamily="50" charset="-128"/>
              </a:rPr>
              <a:t>デジタル道路地図更新のための資料収集リスト</a:t>
            </a:r>
            <a:endParaRPr lang="ja-JP" altLang="en-US" sz="2800" dirty="0"/>
          </a:p>
        </p:txBody>
      </p:sp>
      <p:grpSp>
        <p:nvGrpSpPr>
          <p:cNvPr id="3" name="グループ化 2">
            <a:extLst>
              <a:ext uri="{FF2B5EF4-FFF2-40B4-BE49-F238E27FC236}">
                <a16:creationId xmlns:a16="http://schemas.microsoft.com/office/drawing/2014/main" id="{59424B77-BDBB-1D0C-6DEF-170FB97773F7}"/>
              </a:ext>
            </a:extLst>
          </p:cNvPr>
          <p:cNvGrpSpPr/>
          <p:nvPr/>
        </p:nvGrpSpPr>
        <p:grpSpPr>
          <a:xfrm>
            <a:off x="809771" y="1323189"/>
            <a:ext cx="8251867" cy="5410372"/>
            <a:chOff x="809771" y="1323189"/>
            <a:chExt cx="8251867" cy="5410372"/>
          </a:xfrm>
        </p:grpSpPr>
        <p:pic>
          <p:nvPicPr>
            <p:cNvPr id="7" name="図 6">
              <a:extLst>
                <a:ext uri="{FF2B5EF4-FFF2-40B4-BE49-F238E27FC236}">
                  <a16:creationId xmlns:a16="http://schemas.microsoft.com/office/drawing/2014/main" id="{F4FA9333-C31C-A152-5F9A-8296F4D94FF4}"/>
                </a:ext>
              </a:extLst>
            </p:cNvPr>
            <p:cNvPicPr>
              <a:picLocks noChangeAspect="1"/>
            </p:cNvPicPr>
            <p:nvPr/>
          </p:nvPicPr>
          <p:blipFill>
            <a:blip r:embed="rId4"/>
            <a:stretch>
              <a:fillRect/>
            </a:stretch>
          </p:blipFill>
          <p:spPr>
            <a:xfrm>
              <a:off x="809771" y="1323189"/>
              <a:ext cx="8246378" cy="5410372"/>
            </a:xfrm>
            <a:prstGeom prst="rect">
              <a:avLst/>
            </a:prstGeom>
          </p:spPr>
        </p:pic>
        <p:sp>
          <p:nvSpPr>
            <p:cNvPr id="8" name="正方形/長方形 7"/>
            <p:cNvSpPr/>
            <p:nvPr/>
          </p:nvSpPr>
          <p:spPr>
            <a:xfrm>
              <a:off x="1059912" y="2958114"/>
              <a:ext cx="3216851" cy="357690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2" name="フローチャート: 代替処理 11"/>
            <p:cNvSpPr/>
            <p:nvPr/>
          </p:nvSpPr>
          <p:spPr>
            <a:xfrm>
              <a:off x="1340293" y="4256389"/>
              <a:ext cx="2508921" cy="882253"/>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rgbClr val="FF0000"/>
                  </a:solidFill>
                </a:rPr>
                <a:t>（１）道路の基本情報</a:t>
              </a:r>
            </a:p>
          </p:txBody>
        </p:sp>
        <p:sp>
          <p:nvSpPr>
            <p:cNvPr id="9" name="正方形/長方形 8"/>
            <p:cNvSpPr/>
            <p:nvPr/>
          </p:nvSpPr>
          <p:spPr>
            <a:xfrm>
              <a:off x="4284093" y="2958114"/>
              <a:ext cx="816414" cy="35769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3" name="フローチャート: 代替処理 12"/>
            <p:cNvSpPr/>
            <p:nvPr/>
          </p:nvSpPr>
          <p:spPr>
            <a:xfrm>
              <a:off x="4382229" y="3645308"/>
              <a:ext cx="646870" cy="2631925"/>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rgbClr val="FF0000"/>
                  </a:solidFill>
                  <a:latin typeface="+mj-ea"/>
                  <a:ea typeface="+mj-ea"/>
                </a:rPr>
                <a:t>（２）道路の供用</a:t>
              </a:r>
              <a:endParaRPr kumimoji="1" lang="en-US" altLang="ja-JP" sz="1600" b="1" dirty="0">
                <a:solidFill>
                  <a:srgbClr val="FF0000"/>
                </a:solidFill>
                <a:latin typeface="+mj-ea"/>
                <a:ea typeface="+mj-ea"/>
              </a:endParaRPr>
            </a:p>
            <a:p>
              <a:pPr algn="ctr"/>
              <a:r>
                <a:rPr kumimoji="1" lang="ja-JP" altLang="en-US" sz="1600" b="1" dirty="0">
                  <a:solidFill>
                    <a:srgbClr val="FF0000"/>
                  </a:solidFill>
                  <a:latin typeface="+mj-ea"/>
                  <a:ea typeface="+mj-ea"/>
                </a:rPr>
                <a:t>情報</a:t>
              </a:r>
            </a:p>
          </p:txBody>
        </p:sp>
        <p:sp>
          <p:nvSpPr>
            <p:cNvPr id="14" name="フローチャート: 代替処理 13"/>
            <p:cNvSpPr/>
            <p:nvPr/>
          </p:nvSpPr>
          <p:spPr>
            <a:xfrm>
              <a:off x="5818785" y="4241817"/>
              <a:ext cx="2253003" cy="882253"/>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rgbClr val="FF0000"/>
                  </a:solidFill>
                </a:rPr>
                <a:t>（３）図面の情報</a:t>
              </a:r>
            </a:p>
          </p:txBody>
        </p:sp>
        <p:sp>
          <p:nvSpPr>
            <p:cNvPr id="10" name="正方形/長方形 9"/>
            <p:cNvSpPr/>
            <p:nvPr/>
          </p:nvSpPr>
          <p:spPr>
            <a:xfrm>
              <a:off x="5100506" y="2958114"/>
              <a:ext cx="3961132" cy="35769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5" name="正方形/長方形 14"/>
            <p:cNvSpPr/>
            <p:nvPr/>
          </p:nvSpPr>
          <p:spPr>
            <a:xfrm>
              <a:off x="7120211" y="1762488"/>
              <a:ext cx="1941427" cy="74111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6" name="フローチャート: 代替処理 15"/>
            <p:cNvSpPr/>
            <p:nvPr/>
          </p:nvSpPr>
          <p:spPr>
            <a:xfrm>
              <a:off x="7332762" y="1976329"/>
              <a:ext cx="1555552" cy="313434"/>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rgbClr val="FF0000"/>
                  </a:solidFill>
                </a:rPr>
                <a:t>連絡先の情報</a:t>
              </a:r>
            </a:p>
          </p:txBody>
        </p:sp>
        <p:sp>
          <p:nvSpPr>
            <p:cNvPr id="4" name="正方形/長方形 3"/>
            <p:cNvSpPr/>
            <p:nvPr/>
          </p:nvSpPr>
          <p:spPr>
            <a:xfrm>
              <a:off x="1065401" y="2840043"/>
              <a:ext cx="7990747" cy="11478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7" name="フローチャート: 代替処理 16"/>
            <p:cNvSpPr/>
            <p:nvPr/>
          </p:nvSpPr>
          <p:spPr>
            <a:xfrm>
              <a:off x="3081258" y="2473733"/>
              <a:ext cx="1228001" cy="313434"/>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rgbClr val="FF0000"/>
                  </a:solidFill>
                </a:rPr>
                <a:t>列番号</a:t>
              </a:r>
            </a:p>
          </p:txBody>
        </p:sp>
      </p:grpSp>
      <p:sp>
        <p:nvSpPr>
          <p:cNvPr id="5" name="スライド番号プレースホルダー 4"/>
          <p:cNvSpPr>
            <a:spLocks noGrp="1"/>
          </p:cNvSpPr>
          <p:nvPr>
            <p:ph type="sldNum" sz="quarter" idx="12"/>
          </p:nvPr>
        </p:nvSpPr>
        <p:spPr>
          <a:xfrm>
            <a:off x="7461839" y="6370919"/>
            <a:ext cx="2228850" cy="365125"/>
          </a:xfrm>
        </p:spPr>
        <p:txBody>
          <a:bodyPr/>
          <a:lstStyle/>
          <a:p>
            <a:fld id="{D57F1E4F-1CFF-5643-939E-217C01CDF565}" type="slidenum">
              <a:rPr lang="en-US" sz="1800" b="1" smtClean="0">
                <a:solidFill>
                  <a:schemeClr val="tx1"/>
                </a:solidFill>
                <a:latin typeface="+mj-ea"/>
                <a:ea typeface="+mj-ea"/>
              </a:rPr>
              <a:pPr/>
              <a:t>7</a:t>
            </a:fld>
            <a:endParaRPr lang="en-US" sz="1800" b="1" dirty="0">
              <a:solidFill>
                <a:schemeClr val="tx1"/>
              </a:solidFill>
              <a:latin typeface="+mj-ea"/>
              <a:ea typeface="+mj-ea"/>
            </a:endParaRPr>
          </a:p>
        </p:txBody>
      </p:sp>
      <p:pic>
        <p:nvPicPr>
          <p:cNvPr id="11" name="レコーディング (7)">
            <a:hlinkClick r:id="" action="ppaction://media"/>
            <a:extLst>
              <a:ext uri="{FF2B5EF4-FFF2-40B4-BE49-F238E27FC236}">
                <a16:creationId xmlns:a16="http://schemas.microsoft.com/office/drawing/2014/main" id="{A712C134-9966-F674-0B4D-A1CB6294F0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536" y="-663683"/>
            <a:ext cx="609600" cy="609600"/>
          </a:xfrm>
          <a:prstGeom prst="rect">
            <a:avLst/>
          </a:prstGeom>
        </p:spPr>
      </p:pic>
    </p:spTree>
    <p:extLst>
      <p:ext uri="{BB962C8B-B14F-4D97-AF65-F5344CB8AC3E}">
        <p14:creationId xmlns:p14="http://schemas.microsoft.com/office/powerpoint/2010/main" val="3683813740"/>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2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６．</a:t>
            </a:r>
            <a:r>
              <a:rPr lang="ja-JP" altLang="en-US" sz="2800" dirty="0">
                <a:latin typeface="+mj-ea"/>
              </a:rPr>
              <a:t>連絡先情報の記入</a:t>
            </a:r>
            <a:endParaRPr lang="en-US" altLang="ja-JP" sz="2800" dirty="0">
              <a:latin typeface="+mj-ea"/>
            </a:endParaRPr>
          </a:p>
        </p:txBody>
      </p:sp>
      <p:sp>
        <p:nvSpPr>
          <p:cNvPr id="3" name="コンテンツ プレースホルダー 2"/>
          <p:cNvSpPr>
            <a:spLocks noGrp="1"/>
          </p:cNvSpPr>
          <p:nvPr>
            <p:ph idx="1"/>
          </p:nvPr>
        </p:nvSpPr>
        <p:spPr>
          <a:xfrm>
            <a:off x="681038" y="1348657"/>
            <a:ext cx="8930878" cy="4765798"/>
          </a:xfrm>
        </p:spPr>
        <p:txBody>
          <a:bodyPr>
            <a:normAutofit/>
          </a:bodyPr>
          <a:lstStyle/>
          <a:p>
            <a:pPr marL="0" indent="0">
              <a:buNone/>
            </a:pPr>
            <a:endParaRPr kumimoji="1" lang="en-US" altLang="ja-JP" dirty="0"/>
          </a:p>
          <a:p>
            <a:pPr marL="0" indent="0">
              <a:buNone/>
            </a:pPr>
            <a:r>
              <a:rPr kumimoji="1" lang="ja-JP" altLang="en-US" dirty="0">
                <a:latin typeface="+mj-ea"/>
                <a:ea typeface="+mj-ea"/>
              </a:rPr>
              <a:t>　　①市町村名は記載済み</a:t>
            </a:r>
            <a:endParaRPr kumimoji="1" lang="en-US" altLang="ja-JP" dirty="0">
              <a:latin typeface="+mj-ea"/>
              <a:ea typeface="+mj-ea"/>
            </a:endParaRPr>
          </a:p>
          <a:p>
            <a:pPr marL="0" indent="0">
              <a:buNone/>
            </a:pPr>
            <a:r>
              <a:rPr lang="ja-JP" altLang="en-US" dirty="0">
                <a:latin typeface="+mj-ea"/>
                <a:ea typeface="+mj-ea"/>
              </a:rPr>
              <a:t>　　②作成日</a:t>
            </a:r>
            <a:endParaRPr lang="en-US" altLang="ja-JP" dirty="0">
              <a:latin typeface="+mj-ea"/>
              <a:ea typeface="+mj-ea"/>
            </a:endParaRPr>
          </a:p>
          <a:p>
            <a:pPr marL="0" indent="0">
              <a:buNone/>
            </a:pPr>
            <a:r>
              <a:rPr lang="ja-JP" altLang="en-US" dirty="0">
                <a:latin typeface="+mj-ea"/>
                <a:ea typeface="+mj-ea"/>
              </a:rPr>
              <a:t>　　③部署名</a:t>
            </a:r>
            <a:endParaRPr lang="en-US" altLang="ja-JP" dirty="0">
              <a:latin typeface="+mj-ea"/>
              <a:ea typeface="+mj-ea"/>
            </a:endParaRPr>
          </a:p>
          <a:p>
            <a:pPr marL="0" indent="0">
              <a:buNone/>
            </a:pPr>
            <a:r>
              <a:rPr lang="ja-JP" altLang="en-US" dirty="0">
                <a:latin typeface="+mj-ea"/>
                <a:ea typeface="+mj-ea"/>
              </a:rPr>
              <a:t>　　④記入者名</a:t>
            </a:r>
            <a:endParaRPr lang="en-US" altLang="ja-JP" dirty="0">
              <a:latin typeface="+mj-ea"/>
              <a:ea typeface="+mj-ea"/>
            </a:endParaRPr>
          </a:p>
          <a:p>
            <a:pPr marL="0" indent="0">
              <a:buNone/>
            </a:pPr>
            <a:r>
              <a:rPr lang="ja-JP" altLang="en-US" dirty="0">
                <a:latin typeface="+mj-ea"/>
                <a:ea typeface="+mj-ea"/>
              </a:rPr>
              <a:t>　　⑤電話番号</a:t>
            </a:r>
            <a:endParaRPr lang="en-US" altLang="ja-JP" dirty="0">
              <a:latin typeface="+mj-ea"/>
              <a:ea typeface="+mj-ea"/>
            </a:endParaRPr>
          </a:p>
          <a:p>
            <a:pPr marL="0" indent="0">
              <a:buNone/>
            </a:pPr>
            <a:r>
              <a:rPr lang="ja-JP" altLang="en-US" dirty="0">
                <a:latin typeface="+mj-ea"/>
                <a:ea typeface="+mj-ea"/>
              </a:rPr>
              <a:t>　　⑥メールアドレス</a:t>
            </a:r>
            <a:endParaRPr kumimoji="1" lang="en-US" altLang="ja-JP" dirty="0">
              <a:latin typeface="+mj-ea"/>
              <a:ea typeface="+mj-ea"/>
            </a:endParaRPr>
          </a:p>
          <a:p>
            <a:pPr marL="0" indent="0">
              <a:buNone/>
            </a:pPr>
            <a:r>
              <a:rPr lang="ja-JP" altLang="en-US" dirty="0"/>
              <a:t>　</a:t>
            </a:r>
            <a:endParaRPr lang="en-US" altLang="ja-JP" dirty="0"/>
          </a:p>
          <a:p>
            <a:pPr marL="0" indent="0">
              <a:buNone/>
            </a:pPr>
            <a:endParaRPr lang="en-US" altLang="ja-JP" dirty="0"/>
          </a:p>
        </p:txBody>
      </p:sp>
      <p:sp>
        <p:nvSpPr>
          <p:cNvPr id="5" name="右中かっこ 4"/>
          <p:cNvSpPr/>
          <p:nvPr/>
        </p:nvSpPr>
        <p:spPr>
          <a:xfrm>
            <a:off x="4311298" y="2507679"/>
            <a:ext cx="301195" cy="2232454"/>
          </a:xfrm>
          <a:prstGeom prst="rightBrace">
            <a:avLst/>
          </a:prstGeom>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63"/>
          </a:p>
        </p:txBody>
      </p:sp>
      <p:sp>
        <p:nvSpPr>
          <p:cNvPr id="6" name="テキスト ボックス 5"/>
          <p:cNvSpPr txBox="1"/>
          <p:nvPr/>
        </p:nvSpPr>
        <p:spPr>
          <a:xfrm>
            <a:off x="4773120" y="3175622"/>
            <a:ext cx="4530795" cy="1015663"/>
          </a:xfrm>
          <a:prstGeom prst="rect">
            <a:avLst/>
          </a:prstGeom>
          <a:noFill/>
        </p:spPr>
        <p:txBody>
          <a:bodyPr wrap="square" rtlCol="0">
            <a:spAutoFit/>
          </a:bodyPr>
          <a:lstStyle/>
          <a:p>
            <a:r>
              <a:rPr kumimoji="1" lang="ja-JP" altLang="en-US" sz="2000" b="1" dirty="0">
                <a:latin typeface="+mj-ea"/>
                <a:ea typeface="+mj-ea"/>
              </a:rPr>
              <a:t>必ずご記入ください</a:t>
            </a:r>
            <a:endParaRPr kumimoji="1" lang="en-US" altLang="ja-JP" sz="2000" b="1" dirty="0">
              <a:latin typeface="+mj-ea"/>
              <a:ea typeface="+mj-ea"/>
            </a:endParaRPr>
          </a:p>
          <a:p>
            <a:r>
              <a:rPr lang="ja-JP" altLang="ja-JP" sz="2000" b="1" dirty="0">
                <a:latin typeface="+mj-ea"/>
                <a:ea typeface="+mj-ea"/>
              </a:rPr>
              <a:t>記載・提出いただいた内容を</a:t>
            </a:r>
            <a:r>
              <a:rPr kumimoji="1" lang="ja-JP" altLang="en-US" sz="2000" b="1" dirty="0">
                <a:latin typeface="+mj-ea"/>
                <a:ea typeface="+mj-ea"/>
              </a:rPr>
              <a:t>確認させて</a:t>
            </a:r>
            <a:endParaRPr kumimoji="1" lang="en-US" altLang="ja-JP" sz="2000" b="1" dirty="0">
              <a:latin typeface="+mj-ea"/>
              <a:ea typeface="+mj-ea"/>
            </a:endParaRPr>
          </a:p>
          <a:p>
            <a:r>
              <a:rPr kumimoji="1" lang="ja-JP" altLang="en-US" sz="2000" b="1" dirty="0">
                <a:latin typeface="+mj-ea"/>
                <a:ea typeface="+mj-ea"/>
              </a:rPr>
              <a:t>いただく際に必要となります</a:t>
            </a:r>
          </a:p>
        </p:txBody>
      </p:sp>
      <p:sp>
        <p:nvSpPr>
          <p:cNvPr id="8" name="スライド番号プレースホルダー 7"/>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8</a:t>
            </a:fld>
            <a:endParaRPr lang="en-US" sz="1800" b="1" dirty="0">
              <a:solidFill>
                <a:schemeClr val="tx1"/>
              </a:solidFill>
              <a:latin typeface="+mj-ea"/>
              <a:ea typeface="+mj-ea"/>
            </a:endParaRPr>
          </a:p>
        </p:txBody>
      </p:sp>
      <p:sp>
        <p:nvSpPr>
          <p:cNvPr id="9" name="タイトル 1">
            <a:extLst>
              <a:ext uri="{FF2B5EF4-FFF2-40B4-BE49-F238E27FC236}">
                <a16:creationId xmlns:a16="http://schemas.microsoft.com/office/drawing/2014/main" id="{4B6241CA-14EB-9241-B05A-305D425B5AA2}"/>
              </a:ext>
            </a:extLst>
          </p:cNvPr>
          <p:cNvSpPr txBox="1">
            <a:spLocks/>
          </p:cNvSpPr>
          <p:nvPr/>
        </p:nvSpPr>
        <p:spPr>
          <a:xfrm>
            <a:off x="759990" y="327138"/>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最初にやっていただく事</a:t>
            </a:r>
            <a:r>
              <a:rPr lang="en-US" altLang="ja-JP" sz="2800" b="1" dirty="0"/>
              <a:t>】</a:t>
            </a:r>
            <a:endParaRPr lang="ja-JP" altLang="en-US" sz="2800" b="1" dirty="0">
              <a:latin typeface="+mj-ea"/>
            </a:endParaRPr>
          </a:p>
        </p:txBody>
      </p:sp>
      <p:pic>
        <p:nvPicPr>
          <p:cNvPr id="12" name="図 11">
            <a:extLst>
              <a:ext uri="{FF2B5EF4-FFF2-40B4-BE49-F238E27FC236}">
                <a16:creationId xmlns:a16="http://schemas.microsoft.com/office/drawing/2014/main" id="{E223CB69-9AE0-85AC-E69F-79F0CFB73B77}"/>
              </a:ext>
            </a:extLst>
          </p:cNvPr>
          <p:cNvPicPr>
            <a:picLocks noChangeAspect="1"/>
          </p:cNvPicPr>
          <p:nvPr/>
        </p:nvPicPr>
        <p:blipFill>
          <a:blip r:embed="rId4"/>
          <a:stretch>
            <a:fillRect/>
          </a:stretch>
        </p:blipFill>
        <p:spPr>
          <a:xfrm>
            <a:off x="7334531" y="754048"/>
            <a:ext cx="2187973" cy="1068719"/>
          </a:xfrm>
          <a:prstGeom prst="rect">
            <a:avLst/>
          </a:prstGeom>
        </p:spPr>
      </p:pic>
      <p:sp>
        <p:nvSpPr>
          <p:cNvPr id="7" name="正方形/長方形 6">
            <a:extLst>
              <a:ext uri="{FF2B5EF4-FFF2-40B4-BE49-F238E27FC236}">
                <a16:creationId xmlns:a16="http://schemas.microsoft.com/office/drawing/2014/main" id="{CE1B38B9-0F85-4DB7-AA6D-F323458ECC09}"/>
              </a:ext>
            </a:extLst>
          </p:cNvPr>
          <p:cNvSpPr/>
          <p:nvPr/>
        </p:nvSpPr>
        <p:spPr>
          <a:xfrm>
            <a:off x="9000032" y="855319"/>
            <a:ext cx="449859" cy="231746"/>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10" name="レコーディング (8)">
            <a:hlinkClick r:id="" action="ppaction://media"/>
            <a:extLst>
              <a:ext uri="{FF2B5EF4-FFF2-40B4-BE49-F238E27FC236}">
                <a16:creationId xmlns:a16="http://schemas.microsoft.com/office/drawing/2014/main" id="{A352C227-DCB2-4CBF-9572-2B0DCE4401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438" y="-751629"/>
            <a:ext cx="609600" cy="609601"/>
          </a:xfrm>
          <a:prstGeom prst="rect">
            <a:avLst/>
          </a:prstGeom>
        </p:spPr>
      </p:pic>
    </p:spTree>
    <p:extLst>
      <p:ext uri="{BB962C8B-B14F-4D97-AF65-F5344CB8AC3E}">
        <p14:creationId xmlns:p14="http://schemas.microsoft.com/office/powerpoint/2010/main" val="3492557055"/>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0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9</a:t>
            </a:fld>
            <a:endParaRPr lang="en-US" sz="1800" b="1" dirty="0">
              <a:solidFill>
                <a:schemeClr val="tx1"/>
              </a:solidFill>
              <a:latin typeface="+mj-ea"/>
              <a:ea typeface="+mj-ea"/>
            </a:endParaRPr>
          </a:p>
        </p:txBody>
      </p:sp>
      <p:sp>
        <p:nvSpPr>
          <p:cNvPr id="11" name="タイトル 1"/>
          <p:cNvSpPr txBox="1">
            <a:spLocks/>
          </p:cNvSpPr>
          <p:nvPr/>
        </p:nvSpPr>
        <p:spPr>
          <a:xfrm>
            <a:off x="681038" y="637505"/>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t>７</a:t>
            </a:r>
            <a:r>
              <a:rPr lang="en-US" altLang="ja-JP" sz="2800" b="1" dirty="0"/>
              <a:t>-</a:t>
            </a:r>
            <a:r>
              <a:rPr lang="ja-JP" altLang="en-US" sz="2800" b="1" dirty="0"/>
              <a:t>１．リスト記載済み箇所の確認・修正方法</a:t>
            </a:r>
            <a:endParaRPr lang="ja-JP" altLang="en-US" sz="2800" b="1" dirty="0">
              <a:solidFill>
                <a:srgbClr val="FF0000"/>
              </a:solidFill>
              <a:latin typeface="+mj-ea"/>
            </a:endParaRPr>
          </a:p>
        </p:txBody>
      </p:sp>
      <p:sp>
        <p:nvSpPr>
          <p:cNvPr id="2" name="タイトル 1">
            <a:extLst>
              <a:ext uri="{FF2B5EF4-FFF2-40B4-BE49-F238E27FC236}">
                <a16:creationId xmlns:a16="http://schemas.microsoft.com/office/drawing/2014/main" id="{F389CBA3-D778-8A6C-86BB-7B9A58BB134F}"/>
              </a:ext>
            </a:extLst>
          </p:cNvPr>
          <p:cNvSpPr txBox="1">
            <a:spLocks/>
          </p:cNvSpPr>
          <p:nvPr/>
        </p:nvSpPr>
        <p:spPr>
          <a:xfrm>
            <a:off x="761233" y="96729"/>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記載事項に関する確認</a:t>
            </a:r>
            <a:r>
              <a:rPr lang="en-US" altLang="ja-JP" sz="2800" b="1" dirty="0"/>
              <a:t>】</a:t>
            </a:r>
            <a:endParaRPr lang="ja-JP" altLang="en-US" sz="2800" b="1" dirty="0">
              <a:latin typeface="+mj-ea"/>
            </a:endParaRPr>
          </a:p>
        </p:txBody>
      </p:sp>
      <p:sp>
        <p:nvSpPr>
          <p:cNvPr id="4" name="テキスト ボックス 3">
            <a:extLst>
              <a:ext uri="{FF2B5EF4-FFF2-40B4-BE49-F238E27FC236}">
                <a16:creationId xmlns:a16="http://schemas.microsoft.com/office/drawing/2014/main" id="{507A8428-1790-6234-36ED-26F5597004A2}"/>
              </a:ext>
            </a:extLst>
          </p:cNvPr>
          <p:cNvSpPr txBox="1"/>
          <p:nvPr/>
        </p:nvSpPr>
        <p:spPr>
          <a:xfrm>
            <a:off x="385894" y="1107380"/>
            <a:ext cx="9328557" cy="5570756"/>
          </a:xfrm>
          <a:prstGeom prst="rect">
            <a:avLst/>
          </a:prstGeom>
          <a:noFill/>
        </p:spPr>
        <p:txBody>
          <a:bodyPr wrap="square" rtlCol="0">
            <a:spAutoFit/>
          </a:bodyPr>
          <a:lstStyle/>
          <a:p>
            <a:r>
              <a:rPr kumimoji="1" lang="ja-JP" altLang="en-US" sz="2400" dirty="0">
                <a:solidFill>
                  <a:srgbClr val="FF0000"/>
                </a:solidFill>
                <a:highlight>
                  <a:srgbClr val="FFFF00"/>
                </a:highlight>
                <a:latin typeface="+mj-ea"/>
                <a:ea typeface="+mj-ea"/>
              </a:rPr>
              <a:t>黄色の網掛箇所</a:t>
            </a:r>
            <a:r>
              <a:rPr kumimoji="1" lang="ja-JP" altLang="en-US" sz="2400" dirty="0">
                <a:solidFill>
                  <a:srgbClr val="FF0000"/>
                </a:solidFill>
                <a:latin typeface="+mj-ea"/>
                <a:ea typeface="+mj-ea"/>
              </a:rPr>
              <a:t>の確認・修正方法です。</a:t>
            </a:r>
            <a:endParaRPr kumimoji="1" lang="en-US" altLang="ja-JP" sz="2400" dirty="0">
              <a:solidFill>
                <a:srgbClr val="FF0000"/>
              </a:solidFill>
              <a:latin typeface="+mj-ea"/>
              <a:ea typeface="+mj-ea"/>
            </a:endParaRPr>
          </a:p>
          <a:p>
            <a:r>
              <a:rPr kumimoji="1" lang="ja-JP" altLang="en-US" sz="2400" dirty="0">
                <a:latin typeface="+mj-ea"/>
                <a:ea typeface="+mj-ea"/>
              </a:rPr>
              <a:t>　</a:t>
            </a:r>
            <a:r>
              <a:rPr kumimoji="1" lang="en-US" altLang="ja-JP" sz="2000" dirty="0">
                <a:latin typeface="+mj-ea"/>
                <a:ea typeface="+mj-ea"/>
              </a:rPr>
              <a:t>【</a:t>
            </a:r>
            <a:r>
              <a:rPr kumimoji="1" lang="ja-JP" altLang="en-US" sz="2000" dirty="0">
                <a:latin typeface="+mj-ea"/>
                <a:ea typeface="+mj-ea"/>
              </a:rPr>
              <a:t>確認内容</a:t>
            </a:r>
            <a:r>
              <a:rPr kumimoji="1" lang="en-US" altLang="ja-JP" sz="2000" dirty="0">
                <a:latin typeface="+mj-ea"/>
                <a:ea typeface="+mj-ea"/>
              </a:rPr>
              <a:t>】</a:t>
            </a:r>
          </a:p>
          <a:p>
            <a:r>
              <a:rPr kumimoji="1" lang="ja-JP" altLang="en-US" sz="2000" dirty="0">
                <a:latin typeface="+mj-ea"/>
                <a:ea typeface="+mj-ea"/>
              </a:rPr>
              <a:t>　（１）内容記載済み⇒</a:t>
            </a:r>
            <a:r>
              <a:rPr kumimoji="1" lang="ja-JP" altLang="en-US" sz="2000" dirty="0">
                <a:latin typeface="+mj-ea"/>
              </a:rPr>
              <a:t>変更があれば修正</a:t>
            </a:r>
            <a:endParaRPr kumimoji="1" lang="en-US" altLang="ja-JP" sz="2000" dirty="0">
              <a:latin typeface="+mj-ea"/>
              <a:ea typeface="+mj-ea"/>
            </a:endParaRPr>
          </a:p>
          <a:p>
            <a:r>
              <a:rPr lang="ja-JP" altLang="en-US" sz="2000" dirty="0">
                <a:latin typeface="+mj-ea"/>
                <a:ea typeface="+mj-ea"/>
              </a:rPr>
              <a:t>　（２）空欄　　　　　　⇒内容の追記</a:t>
            </a:r>
            <a:endParaRPr lang="en-US" altLang="ja-JP" sz="2000" dirty="0">
              <a:latin typeface="+mj-ea"/>
              <a:ea typeface="+mj-ea"/>
            </a:endParaRPr>
          </a:p>
          <a:p>
            <a:r>
              <a:rPr kumimoji="1" lang="ja-JP" altLang="en-US" sz="2000" dirty="0">
                <a:latin typeface="+mj-ea"/>
              </a:rPr>
              <a:t>　　</a:t>
            </a:r>
            <a:r>
              <a:rPr kumimoji="1" lang="en-US" altLang="ja-JP" sz="2000" u="sng" dirty="0">
                <a:latin typeface="+mj-ea"/>
              </a:rPr>
              <a:t>※</a:t>
            </a:r>
            <a:r>
              <a:rPr kumimoji="1" lang="ja-JP" altLang="en-US" sz="2000" u="sng" dirty="0">
                <a:latin typeface="+mj-ea"/>
                <a:ea typeface="+mj-ea"/>
              </a:rPr>
              <a:t>黄色</a:t>
            </a:r>
            <a:r>
              <a:rPr kumimoji="1" lang="ja-JP" altLang="en-US" sz="2000" u="sng" dirty="0">
                <a:latin typeface="+mj-ea"/>
              </a:rPr>
              <a:t>網掛箇所以外でも変更があれば修正</a:t>
            </a:r>
            <a:endParaRPr kumimoji="1" lang="en-US" altLang="ja-JP" sz="2000" u="sng" dirty="0">
              <a:latin typeface="+mj-ea"/>
            </a:endParaRPr>
          </a:p>
          <a:p>
            <a:r>
              <a:rPr kumimoji="1" lang="ja-JP" altLang="en-US" sz="1400" b="1" dirty="0">
                <a:latin typeface="+mj-ea"/>
                <a:ea typeface="+mj-ea"/>
              </a:rPr>
              <a:t>　 </a:t>
            </a:r>
            <a:r>
              <a:rPr kumimoji="1" lang="ja-JP" altLang="en-US" sz="2000" dirty="0">
                <a:latin typeface="+mj-ea"/>
                <a:ea typeface="+mj-ea"/>
              </a:rPr>
              <a:t>（３）提供していただきたい図面列に</a:t>
            </a:r>
            <a:r>
              <a:rPr lang="ja-JP" altLang="en-US" sz="2000" dirty="0">
                <a:latin typeface="+mj-ea"/>
                <a:ea typeface="+mj-ea"/>
              </a:rPr>
              <a:t>斜線が引いてある場合</a:t>
            </a:r>
            <a:endParaRPr lang="en-US" altLang="ja-JP" sz="2000" dirty="0">
              <a:latin typeface="+mj-ea"/>
              <a:ea typeface="+mj-ea"/>
            </a:endParaRPr>
          </a:p>
          <a:p>
            <a:r>
              <a:rPr lang="ja-JP" altLang="en-US" sz="2000" dirty="0">
                <a:latin typeface="+mj-ea"/>
                <a:ea typeface="+mj-ea"/>
              </a:rPr>
              <a:t>　　　前年度までに図面はご提供済み（再提供は不要）</a:t>
            </a:r>
            <a:endParaRPr lang="en-US" altLang="ja-JP" sz="2000" dirty="0">
              <a:latin typeface="+mj-ea"/>
              <a:ea typeface="+mj-ea"/>
            </a:endParaRPr>
          </a:p>
          <a:p>
            <a:r>
              <a:rPr kumimoji="1" lang="ja-JP" altLang="en-US" sz="2000" dirty="0">
                <a:latin typeface="+mj-ea"/>
                <a:ea typeface="+mj-ea"/>
              </a:rPr>
              <a:t>　（４）提供していただきたい図面列に個別の図面名称が記載されている場合</a:t>
            </a:r>
            <a:endParaRPr kumimoji="1" lang="en-US" altLang="ja-JP" sz="2000" dirty="0">
              <a:latin typeface="+mj-ea"/>
              <a:ea typeface="+mj-ea"/>
            </a:endParaRPr>
          </a:p>
          <a:p>
            <a:r>
              <a:rPr kumimoji="1" lang="ja-JP" altLang="en-US" sz="2000" dirty="0">
                <a:latin typeface="+mj-ea"/>
                <a:ea typeface="+mj-ea"/>
              </a:rPr>
              <a:t>　　　当該図面のみご提供ください</a:t>
            </a:r>
            <a:endParaRPr kumimoji="1" lang="en-US" altLang="ja-JP" sz="2000" dirty="0">
              <a:latin typeface="+mj-ea"/>
              <a:ea typeface="+mj-ea"/>
            </a:endParaRPr>
          </a:p>
          <a:p>
            <a:r>
              <a:rPr kumimoji="1" lang="ja-JP" altLang="en-US" sz="2000" dirty="0">
                <a:latin typeface="+mj-ea"/>
                <a:ea typeface="+mj-ea"/>
              </a:rPr>
              <a:t>　　　</a:t>
            </a:r>
            <a:r>
              <a:rPr kumimoji="1" lang="en-US" altLang="ja-JP" sz="2000" dirty="0">
                <a:latin typeface="+mj-ea"/>
                <a:ea typeface="+mj-ea"/>
              </a:rPr>
              <a:t>※</a:t>
            </a:r>
            <a:r>
              <a:rPr kumimoji="1" lang="ja-JP" altLang="en-US" sz="2000" dirty="0">
                <a:latin typeface="+mj-ea"/>
                <a:ea typeface="+mj-ea"/>
              </a:rPr>
              <a:t>提供済みでも、変更があると推定される場合は改めて提供対象として記載</a:t>
            </a:r>
            <a:endParaRPr kumimoji="1" lang="en-US" altLang="ja-JP" sz="2000" dirty="0">
              <a:latin typeface="+mj-ea"/>
              <a:ea typeface="+mj-ea"/>
            </a:endParaRPr>
          </a:p>
          <a:p>
            <a:r>
              <a:rPr lang="ja-JP" altLang="en-US" sz="2400" dirty="0">
                <a:latin typeface="+mj-ea"/>
                <a:ea typeface="+mj-ea"/>
              </a:rPr>
              <a:t>　</a:t>
            </a:r>
            <a:r>
              <a:rPr lang="en-US" altLang="ja-JP" sz="2000" dirty="0">
                <a:latin typeface="+mj-ea"/>
                <a:ea typeface="+mj-ea"/>
              </a:rPr>
              <a:t>【</a:t>
            </a:r>
            <a:r>
              <a:rPr lang="ja-JP" altLang="en-US" sz="2000" dirty="0">
                <a:latin typeface="+mj-ea"/>
                <a:ea typeface="+mj-ea"/>
              </a:rPr>
              <a:t>修正方法</a:t>
            </a:r>
            <a:r>
              <a:rPr lang="en-US" altLang="ja-JP" sz="2000" dirty="0">
                <a:latin typeface="+mj-ea"/>
                <a:ea typeface="+mj-ea"/>
              </a:rPr>
              <a:t>】</a:t>
            </a:r>
          </a:p>
          <a:p>
            <a:r>
              <a:rPr lang="ja-JP" altLang="en-US" sz="2000" dirty="0">
                <a:latin typeface="+mj-ea"/>
                <a:ea typeface="+mj-ea"/>
              </a:rPr>
              <a:t>　（１）変更・修正⇒</a:t>
            </a:r>
            <a:r>
              <a:rPr lang="ja-JP" altLang="en-US" sz="2000" dirty="0">
                <a:solidFill>
                  <a:srgbClr val="FF0000"/>
                </a:solidFill>
                <a:latin typeface="+mj-ea"/>
                <a:ea typeface="+mj-ea"/>
              </a:rPr>
              <a:t>赤字の見え消し線</a:t>
            </a:r>
            <a:endParaRPr lang="en-US" altLang="ja-JP" sz="2000" dirty="0">
              <a:solidFill>
                <a:srgbClr val="FF0000"/>
              </a:solidFill>
              <a:latin typeface="+mj-ea"/>
              <a:ea typeface="+mj-ea"/>
            </a:endParaRPr>
          </a:p>
          <a:p>
            <a:r>
              <a:rPr lang="ja-JP" altLang="en-US" sz="2000" dirty="0">
                <a:latin typeface="+mj-ea"/>
                <a:ea typeface="+mj-ea"/>
              </a:rPr>
              <a:t>　（２）追記　　　  ⇒</a:t>
            </a:r>
            <a:r>
              <a:rPr lang="ja-JP" altLang="en-US" sz="2000" dirty="0">
                <a:solidFill>
                  <a:srgbClr val="FF0000"/>
                </a:solidFill>
                <a:latin typeface="+mj-ea"/>
                <a:ea typeface="+mj-ea"/>
              </a:rPr>
              <a:t>赤字で追記</a:t>
            </a:r>
            <a:endParaRPr lang="en-US" altLang="ja-JP" sz="2000" dirty="0">
              <a:solidFill>
                <a:srgbClr val="FF0000"/>
              </a:solidFill>
              <a:latin typeface="+mj-ea"/>
              <a:ea typeface="+mj-ea"/>
            </a:endParaRPr>
          </a:p>
          <a:p>
            <a:r>
              <a:rPr lang="ja-JP" altLang="en-US" sz="2000" dirty="0">
                <a:latin typeface="+mj-ea"/>
                <a:ea typeface="+mj-ea"/>
              </a:rPr>
              <a:t>　（３）プルダウン選択列の変更（道路種別・事業内容等）</a:t>
            </a:r>
            <a:endParaRPr lang="en-US" altLang="ja-JP" sz="2000" dirty="0">
              <a:latin typeface="+mj-ea"/>
              <a:ea typeface="+mj-ea"/>
            </a:endParaRPr>
          </a:p>
          <a:p>
            <a:r>
              <a:rPr lang="ja-JP" altLang="en-US" sz="2000" dirty="0">
                <a:latin typeface="+mj-ea"/>
                <a:ea typeface="+mj-ea"/>
              </a:rPr>
              <a:t>　　　⇒プルダウンメニューで変更する項目を選択（見え消し線は不要・</a:t>
            </a:r>
            <a:r>
              <a:rPr lang="ja-JP" altLang="en-US" sz="2000" dirty="0">
                <a:solidFill>
                  <a:srgbClr val="FF0000"/>
                </a:solidFill>
                <a:latin typeface="+mj-ea"/>
                <a:ea typeface="+mj-ea"/>
              </a:rPr>
              <a:t>選択後赤字）</a:t>
            </a:r>
            <a:endParaRPr lang="en-US" altLang="ja-JP" sz="2000" dirty="0">
              <a:latin typeface="+mj-ea"/>
              <a:ea typeface="+mj-ea"/>
            </a:endParaRPr>
          </a:p>
          <a:p>
            <a:r>
              <a:rPr lang="ja-JP" altLang="en-US" sz="2000" dirty="0">
                <a:latin typeface="+mj-ea"/>
                <a:ea typeface="+mj-ea"/>
              </a:rPr>
              <a:t>　　　　 </a:t>
            </a:r>
            <a:r>
              <a:rPr lang="en-US" altLang="ja-JP" sz="2000" dirty="0">
                <a:latin typeface="+mj-ea"/>
                <a:ea typeface="+mj-ea"/>
              </a:rPr>
              <a:t>※</a:t>
            </a:r>
            <a:r>
              <a:rPr lang="ja-JP" altLang="en-US" sz="2000" dirty="0">
                <a:latin typeface="+mj-ea"/>
                <a:ea typeface="+mj-ea"/>
              </a:rPr>
              <a:t>斜線箇所 ⇒確認・追記は不要</a:t>
            </a:r>
            <a:endParaRPr lang="en-US" altLang="ja-JP" sz="2000" dirty="0">
              <a:latin typeface="+mj-ea"/>
              <a:ea typeface="+mj-ea"/>
            </a:endParaRPr>
          </a:p>
          <a:p>
            <a:endParaRPr kumimoji="1" lang="en-US" altLang="ja-JP" sz="2400" dirty="0">
              <a:latin typeface="+mj-ea"/>
              <a:ea typeface="+mj-ea"/>
            </a:endParaRPr>
          </a:p>
        </p:txBody>
      </p:sp>
      <p:pic>
        <p:nvPicPr>
          <p:cNvPr id="5" name="図 4">
            <a:extLst>
              <a:ext uri="{FF2B5EF4-FFF2-40B4-BE49-F238E27FC236}">
                <a16:creationId xmlns:a16="http://schemas.microsoft.com/office/drawing/2014/main" id="{B9428194-44C8-5B5F-2CB3-F429714A23E7}"/>
              </a:ext>
            </a:extLst>
          </p:cNvPr>
          <p:cNvPicPr>
            <a:picLocks noChangeAspect="1"/>
          </p:cNvPicPr>
          <p:nvPr/>
        </p:nvPicPr>
        <p:blipFill>
          <a:blip r:embed="rId4"/>
          <a:stretch>
            <a:fillRect/>
          </a:stretch>
        </p:blipFill>
        <p:spPr>
          <a:xfrm>
            <a:off x="7450083" y="406476"/>
            <a:ext cx="2187973" cy="1068719"/>
          </a:xfrm>
          <a:prstGeom prst="rect">
            <a:avLst/>
          </a:prstGeom>
        </p:spPr>
      </p:pic>
      <p:sp>
        <p:nvSpPr>
          <p:cNvPr id="7" name="正方形/長方形 6">
            <a:extLst>
              <a:ext uri="{FF2B5EF4-FFF2-40B4-BE49-F238E27FC236}">
                <a16:creationId xmlns:a16="http://schemas.microsoft.com/office/drawing/2014/main" id="{FA27F1A8-6DA5-48F9-A916-1411D01FC5DE}"/>
              </a:ext>
            </a:extLst>
          </p:cNvPr>
          <p:cNvSpPr/>
          <p:nvPr/>
        </p:nvSpPr>
        <p:spPr>
          <a:xfrm>
            <a:off x="7628354" y="830752"/>
            <a:ext cx="1891751" cy="364340"/>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sp>
        <p:nvSpPr>
          <p:cNvPr id="3" name="正方形/長方形 2">
            <a:extLst>
              <a:ext uri="{FF2B5EF4-FFF2-40B4-BE49-F238E27FC236}">
                <a16:creationId xmlns:a16="http://schemas.microsoft.com/office/drawing/2014/main" id="{EBAE6CA9-5BFA-4754-BEA7-A3A49BDA2E6B}"/>
              </a:ext>
            </a:extLst>
          </p:cNvPr>
          <p:cNvSpPr/>
          <p:nvPr/>
        </p:nvSpPr>
        <p:spPr>
          <a:xfrm>
            <a:off x="7587114" y="845432"/>
            <a:ext cx="1932992" cy="34966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レコーディング (9)">
            <a:hlinkClick r:id="" action="ppaction://media"/>
            <a:extLst>
              <a:ext uri="{FF2B5EF4-FFF2-40B4-BE49-F238E27FC236}">
                <a16:creationId xmlns:a16="http://schemas.microsoft.com/office/drawing/2014/main" id="{631ADB12-AA55-14F3-48FA-C6A8473C88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6419" y="-747810"/>
            <a:ext cx="609600" cy="609601"/>
          </a:xfrm>
          <a:prstGeom prst="rect">
            <a:avLst/>
          </a:prstGeom>
        </p:spPr>
      </p:pic>
    </p:spTree>
    <p:extLst>
      <p:ext uri="{BB962C8B-B14F-4D97-AF65-F5344CB8AC3E}">
        <p14:creationId xmlns:p14="http://schemas.microsoft.com/office/powerpoint/2010/main" val="104698178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4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
</p:tagLst>
</file>

<file path=ppt/tags/tag2.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2642</TotalTime>
  <Words>2077</Words>
  <PresentationFormat>A4 210 x 297 mm</PresentationFormat>
  <Paragraphs>297</Paragraphs>
  <Slides>24</Slides>
  <Notes>2</Notes>
  <HiddenSlides>0</HiddenSlides>
  <MMClips>23</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24</vt:i4>
      </vt:variant>
    </vt:vector>
  </HeadingPairs>
  <TitlesOfParts>
    <vt:vector size="33" baseType="lpstr">
      <vt:lpstr>ＭＳ Ｐゴシック</vt:lpstr>
      <vt:lpstr>メイリオ</vt:lpstr>
      <vt:lpstr>Arial</vt:lpstr>
      <vt:lpstr>Calibri</vt:lpstr>
      <vt:lpstr>Calibri Light</vt:lpstr>
      <vt:lpstr>Trebuchet MS</vt:lpstr>
      <vt:lpstr>Wingdings 3</vt:lpstr>
      <vt:lpstr>Office テーマ</vt:lpstr>
      <vt:lpstr>ファセット</vt:lpstr>
      <vt:lpstr>令和６年度　 【デジタル道路地図更新のための資料収集リスト】 作成要領  -市町村-</vt:lpstr>
      <vt:lpstr>PowerPoint プレゼンテーション</vt:lpstr>
      <vt:lpstr>１．対象道路管理者</vt:lpstr>
      <vt:lpstr>２．対象道路</vt:lpstr>
      <vt:lpstr>３．更新対象事業項目</vt:lpstr>
      <vt:lpstr>４．更新対象年度</vt:lpstr>
      <vt:lpstr>５．デジタル道路地図更新のための資料収集リスト</vt:lpstr>
      <vt:lpstr>６．連絡先情報の記入</vt:lpstr>
      <vt:lpstr>PowerPoint プレゼンテーション</vt:lpstr>
      <vt:lpstr>PowerPoint プレゼンテーション</vt:lpstr>
      <vt:lpstr>８-１．（１）道路の基本情報の記入</vt:lpstr>
      <vt:lpstr>８-２．（２）道路の供用情報の記入</vt:lpstr>
      <vt:lpstr>８-３．（３）図面の情報の記入</vt:lpstr>
      <vt:lpstr>９．提出していただく図面の形式</vt:lpstr>
      <vt:lpstr>PowerPoint プレゼンテーション</vt:lpstr>
      <vt:lpstr>PowerPoint プレゼンテーション</vt:lpstr>
      <vt:lpstr>PowerPoint プレゼンテーション</vt:lpstr>
      <vt:lpstr>１１．照会票</vt:lpstr>
      <vt:lpstr>PowerPoint プレゼンテーション</vt:lpstr>
      <vt:lpstr>PowerPoint プレゼンテーション</vt:lpstr>
      <vt:lpstr>１４．問合せ先及び資料送付先</vt:lpstr>
      <vt:lpstr>PowerPoint プレゼンテーション</vt:lpstr>
      <vt:lpstr>PowerPoint プレゼンテーション</vt:lpstr>
      <vt:lpstr>１７．質問・疑問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2024-05-29T07:15:27Z</cp:lastPrinted>
  <dcterms:created xsi:type="dcterms:W3CDTF">2021-04-14T23:23:24Z</dcterms:created>
  <dcterms:modified xsi:type="dcterms:W3CDTF">2024-07-12T04:43:46Z</dcterms:modified>
</cp:coreProperties>
</file>