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01" r:id="rId1"/>
    <p:sldMasterId id="2147483813" r:id="rId2"/>
  </p:sldMasterIdLst>
  <p:notesMasterIdLst>
    <p:notesMasterId r:id="rId27"/>
  </p:notesMasterIdLst>
  <p:sldIdLst>
    <p:sldId id="256" r:id="rId3"/>
    <p:sldId id="280" r:id="rId4"/>
    <p:sldId id="257" r:id="rId5"/>
    <p:sldId id="258" r:id="rId6"/>
    <p:sldId id="259" r:id="rId7"/>
    <p:sldId id="260" r:id="rId8"/>
    <p:sldId id="261" r:id="rId9"/>
    <p:sldId id="265" r:id="rId10"/>
    <p:sldId id="279" r:id="rId11"/>
    <p:sldId id="278" r:id="rId12"/>
    <p:sldId id="263" r:id="rId13"/>
    <p:sldId id="270" r:id="rId14"/>
    <p:sldId id="271" r:id="rId15"/>
    <p:sldId id="272" r:id="rId16"/>
    <p:sldId id="286" r:id="rId17"/>
    <p:sldId id="287" r:id="rId18"/>
    <p:sldId id="288" r:id="rId19"/>
    <p:sldId id="275" r:id="rId20"/>
    <p:sldId id="294" r:id="rId21"/>
    <p:sldId id="291" r:id="rId22"/>
    <p:sldId id="292" r:id="rId23"/>
    <p:sldId id="273" r:id="rId24"/>
    <p:sldId id="282" r:id="rId25"/>
    <p:sldId id="277" r:id="rId26"/>
  </p:sldIdLst>
  <p:sldSz cx="9906000" cy="6858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33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204" y="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5475" tIns="47738" rIns="95475" bIns="477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8" cy="513508"/>
          </a:xfrm>
          <a:prstGeom prst="rect">
            <a:avLst/>
          </a:prstGeom>
        </p:spPr>
        <p:txBody>
          <a:bodyPr vert="horz" lIns="95475" tIns="47738" rIns="95475" bIns="47738" rtlCol="0"/>
          <a:lstStyle>
            <a:lvl1pPr algn="r">
              <a:defRPr sz="1300"/>
            </a:lvl1pPr>
          </a:lstStyle>
          <a:p>
            <a:fld id="{25F961FC-671B-4C02-A62D-19A3ABE23764}" type="datetimeFigureOut">
              <a:rPr kumimoji="1" lang="ja-JP" altLang="en-US" smtClean="0"/>
              <a:t>2024/7/12</a:t>
            </a:fld>
            <a:endParaRPr kumimoji="1" lang="ja-JP" altLang="en-US"/>
          </a:p>
        </p:txBody>
      </p:sp>
      <p:sp>
        <p:nvSpPr>
          <p:cNvPr id="4" name="スライド イメージ プレースホルダー 3"/>
          <p:cNvSpPr>
            <a:spLocks noGrp="1" noRot="1" noChangeAspect="1"/>
          </p:cNvSpPr>
          <p:nvPr>
            <p:ph type="sldImg" idx="2"/>
          </p:nvPr>
        </p:nvSpPr>
        <p:spPr>
          <a:xfrm>
            <a:off x="1058863" y="1279525"/>
            <a:ext cx="4986337" cy="3452813"/>
          </a:xfrm>
          <a:prstGeom prst="rect">
            <a:avLst/>
          </a:prstGeom>
          <a:noFill/>
          <a:ln w="12700">
            <a:solidFill>
              <a:prstClr val="black"/>
            </a:solidFill>
          </a:ln>
        </p:spPr>
        <p:txBody>
          <a:bodyPr vert="horz" lIns="95475" tIns="47738" rIns="95475" bIns="47738" rtlCol="0" anchor="ctr"/>
          <a:lstStyle/>
          <a:p>
            <a:endParaRPr lang="ja-JP" altLang="en-US"/>
          </a:p>
        </p:txBody>
      </p:sp>
      <p:sp>
        <p:nvSpPr>
          <p:cNvPr id="5" name="ノート プレースホルダー 4"/>
          <p:cNvSpPr>
            <a:spLocks noGrp="1"/>
          </p:cNvSpPr>
          <p:nvPr>
            <p:ph type="body" sz="quarter" idx="3"/>
          </p:nvPr>
        </p:nvSpPr>
        <p:spPr>
          <a:xfrm>
            <a:off x="710407" y="4925409"/>
            <a:ext cx="5683250" cy="4029879"/>
          </a:xfrm>
          <a:prstGeom prst="rect">
            <a:avLst/>
          </a:prstGeom>
        </p:spPr>
        <p:txBody>
          <a:bodyPr vert="horz" lIns="95475" tIns="47738" rIns="95475" bIns="477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8" cy="513507"/>
          </a:xfrm>
          <a:prstGeom prst="rect">
            <a:avLst/>
          </a:prstGeom>
        </p:spPr>
        <p:txBody>
          <a:bodyPr vert="horz" lIns="95475" tIns="47738" rIns="95475" bIns="477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8" cy="513507"/>
          </a:xfrm>
          <a:prstGeom prst="rect">
            <a:avLst/>
          </a:prstGeom>
        </p:spPr>
        <p:txBody>
          <a:bodyPr vert="horz" lIns="95475" tIns="47738" rIns="95475" bIns="47738" rtlCol="0" anchor="b"/>
          <a:lstStyle>
            <a:lvl1pPr algn="r">
              <a:defRPr sz="1300"/>
            </a:lvl1pPr>
          </a:lstStyle>
          <a:p>
            <a:fld id="{E20D4D04-E0F6-42B3-AF0A-DB7D6F967F7E}" type="slidenum">
              <a:rPr kumimoji="1" lang="ja-JP" altLang="en-US" smtClean="0"/>
              <a:t>‹#›</a:t>
            </a:fld>
            <a:endParaRPr kumimoji="1" lang="ja-JP" altLang="en-US"/>
          </a:p>
        </p:txBody>
      </p:sp>
    </p:spTree>
    <p:extLst>
      <p:ext uri="{BB962C8B-B14F-4D97-AF65-F5344CB8AC3E}">
        <p14:creationId xmlns:p14="http://schemas.microsoft.com/office/powerpoint/2010/main" val="28842561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20D4D04-E0F6-42B3-AF0A-DB7D6F967F7E}" type="slidenum">
              <a:rPr kumimoji="1" lang="ja-JP" altLang="en-US" smtClean="0"/>
              <a:t>1</a:t>
            </a:fld>
            <a:endParaRPr kumimoji="1" lang="ja-JP" altLang="en-US"/>
          </a:p>
        </p:txBody>
      </p:sp>
    </p:spTree>
    <p:extLst>
      <p:ext uri="{BB962C8B-B14F-4D97-AF65-F5344CB8AC3E}">
        <p14:creationId xmlns:p14="http://schemas.microsoft.com/office/powerpoint/2010/main" val="238740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E20D4D04-E0F6-42B3-AF0A-DB7D6F967F7E}" type="slidenum">
              <a:rPr kumimoji="1" lang="ja-JP" altLang="en-US" smtClean="0"/>
              <a:t>3</a:t>
            </a:fld>
            <a:endParaRPr kumimoji="1" lang="ja-JP" altLang="en-US"/>
          </a:p>
        </p:txBody>
      </p:sp>
    </p:spTree>
    <p:extLst>
      <p:ext uri="{BB962C8B-B14F-4D97-AF65-F5344CB8AC3E}">
        <p14:creationId xmlns:p14="http://schemas.microsoft.com/office/powerpoint/2010/main" val="2750818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A96DE13-0C44-4A00-A177-FD510E94F2C6}"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013603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AE13468-0B2F-4C62-B72C-BE4E413F1F16}"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01298583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DF7C73B-BCF8-4F10-A733-AA8ECECC2878}"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042408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9171" y="-8468"/>
            <a:ext cx="9935592"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224812" y="2404534"/>
            <a:ext cx="631227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224812" y="4050835"/>
            <a:ext cx="631227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ABD5FBF-D366-4665-A595-43BB5DBD07A3}"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3431984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0CDF430-9A69-4D53-B0EB-DEE19F513EFC}"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439578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60399" y="2700869"/>
            <a:ext cx="6876691"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92D8298-FE51-4661-9CBD-30CD7F7BCA71}"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373396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60401" y="2160589"/>
            <a:ext cx="3345451"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191637" y="2160590"/>
            <a:ext cx="3345453"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34FA2C3-FA4E-48E6-99B2-0D3B14E7890B}"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382864172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89"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60399"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188860" y="2160983"/>
            <a:ext cx="334822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188860" y="2737247"/>
            <a:ext cx="3348228"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9C3D7D1-50D9-458D-8DAE-22B055197EB2}" type="datetime1">
              <a:rPr lang="en-US" altLang="ja-JP" smtClean="0"/>
              <a:t>7/12/2024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943207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60399" y="609600"/>
            <a:ext cx="6876690"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F40C6E7-8AAA-4939-910F-7D4206C1772F}" type="datetime1">
              <a:rPr lang="en-US" altLang="ja-JP" smtClean="0"/>
              <a:t>7/12/2024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764976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6B182D-BDD2-4D64-9B76-55BBF59385F3}" type="datetime1">
              <a:rPr lang="en-US" altLang="ja-JP" smtClean="0"/>
              <a:t>7/12/2024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198224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60399" y="1498604"/>
            <a:ext cx="3022697"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868882" y="514926"/>
            <a:ext cx="366820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60399" y="2777069"/>
            <a:ext cx="3022697"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88F6AB5-6E87-4E6C-92AD-65621061712D}"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21401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FCE8C5-7D7A-4ACB-B9FA-F1D994E52A5F}"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199147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60399" y="4800600"/>
            <a:ext cx="687669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60399" y="609600"/>
            <a:ext cx="6876690"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60399" y="5367338"/>
            <a:ext cx="6876690"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037C3D7-C2EA-4E57-9C80-AA032060BE01}"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0560335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60400" y="609600"/>
            <a:ext cx="6876690"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400" y="4470400"/>
            <a:ext cx="6876690"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C6F80C8-9F54-42DD-97E8-E1C2011D41BE}"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4571576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92830" y="3632200"/>
            <a:ext cx="58714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470400"/>
            <a:ext cx="6876691"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6A68BBB-3D14-4667-AAFF-8BF4ED4FF7BD}"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6494119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60399" y="1931988"/>
            <a:ext cx="6876691"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F18A0DA-DB2E-4873-970E-E8C00967AD8A}"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237330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839459" y="609600"/>
            <a:ext cx="6578197"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2AF1273-0EAA-49F2-9BF6-0C272C7C30DD}"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22937" y="790378"/>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7310008" y="2886556"/>
            <a:ext cx="49542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5913219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67169" y="609600"/>
            <a:ext cx="6869920"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60397" y="4013200"/>
            <a:ext cx="6876692"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60399" y="4527448"/>
            <a:ext cx="6876691"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A8B9FC9-6FB7-48BC-A31B-8AD7D4BCED07}"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5808132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8F6AB5-6E87-4E6C-92AD-65621061712D}"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3238677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75421" y="609601"/>
            <a:ext cx="1060380"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60399" y="609601"/>
            <a:ext cx="5627945"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73E3500-D40C-44E9-936D-7D86563C008B}"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979170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86445F3-812A-4584-BF90-1D74B0A234D5}" type="datetime1">
              <a:rPr lang="en-US" altLang="ja-JP" smtClean="0"/>
              <a:t>7/12/2024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240513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E8577F89-3CAF-4522-9BC6-62FF5C123D84}"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96869942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7CB6261-752E-4CB0-A391-1B5614D87CCA}" type="datetime1">
              <a:rPr lang="en-US" altLang="ja-JP" smtClean="0"/>
              <a:t>7/12/2024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60118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C453618-042F-4EA1-835D-DB0DF4A45509}" type="datetime1">
              <a:rPr lang="en-US" altLang="ja-JP" smtClean="0"/>
              <a:t>7/12/2024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0587150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07ECE-D963-474F-A7E7-D05098938D14}" type="datetime1">
              <a:rPr lang="en-US" altLang="ja-JP" smtClean="0"/>
              <a:t>7/12/2024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642315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79627C4-460A-4DDB-996F-B0C0BBC06BB6}"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64169800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80F997F-739B-4AD5-A4C6-286AE8FBF435}" type="datetime1">
              <a:rPr lang="en-US" altLang="ja-JP" smtClean="0"/>
              <a:t>7/12/2024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644550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A131B-7982-4217-A827-FA5D0675B6A4}" type="datetime1">
              <a:rPr lang="en-US" altLang="ja-JP" smtClean="0"/>
              <a:t>7/12/2024</a:t>
            </a:fld>
            <a:endParaRPr lang="en-US"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3102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9172" y="-8468"/>
            <a:ext cx="9935593"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60400" y="609600"/>
            <a:ext cx="6876689"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60399" y="2160590"/>
            <a:ext cx="6876690"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855696" y="6041364"/>
            <a:ext cx="741143"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88F6AB5-6E87-4E6C-92AD-65621061712D}" type="datetime1">
              <a:rPr lang="en-US" altLang="ja-JP" smtClean="0"/>
              <a:t>7/12/2024</a:t>
            </a:fld>
            <a:endParaRPr lang="en-US" dirty="0"/>
          </a:p>
        </p:txBody>
      </p:sp>
      <p:sp>
        <p:nvSpPr>
          <p:cNvPr id="5" name="Footer Placeholder 4"/>
          <p:cNvSpPr>
            <a:spLocks noGrp="1"/>
          </p:cNvSpPr>
          <p:nvPr>
            <p:ph type="ftr" sz="quarter" idx="3"/>
          </p:nvPr>
        </p:nvSpPr>
        <p:spPr>
          <a:xfrm>
            <a:off x="660399" y="6041364"/>
            <a:ext cx="5008221"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981732" y="6041364"/>
            <a:ext cx="555358"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121476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Lst>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0.mp4"/><Relationship Id="rId1" Type="http://schemas.microsoft.com/office/2007/relationships/media" Target="../media/media10.mp4"/><Relationship Id="rId5" Type="http://schemas.openxmlformats.org/officeDocument/2006/relationships/image" Target="../media/image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1.mp4"/><Relationship Id="rId1" Type="http://schemas.microsoft.com/office/2007/relationships/media" Target="../media/media11.mp4"/><Relationship Id="rId5" Type="http://schemas.openxmlformats.org/officeDocument/2006/relationships/image" Target="../media/image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2.mp4"/><Relationship Id="rId1" Type="http://schemas.microsoft.com/office/2007/relationships/media" Target="../media/media12.mp4"/><Relationship Id="rId5" Type="http://schemas.openxmlformats.org/officeDocument/2006/relationships/image" Target="../media/image1.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4.mp4"/><Relationship Id="rId1" Type="http://schemas.microsoft.com/office/2007/relationships/media" Target="../media/media14.mp4"/><Relationship Id="rId5" Type="http://schemas.openxmlformats.org/officeDocument/2006/relationships/image" Target="../media/image1.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5.mp4"/><Relationship Id="rId1" Type="http://schemas.microsoft.com/office/2007/relationships/media" Target="../media/media15.mp4"/><Relationship Id="rId5" Type="http://schemas.openxmlformats.org/officeDocument/2006/relationships/image" Target="../media/image1.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6.mp4"/><Relationship Id="rId1" Type="http://schemas.microsoft.com/office/2007/relationships/media" Target="../media/media16.mp4"/><Relationship Id="rId5" Type="http://schemas.openxmlformats.org/officeDocument/2006/relationships/image" Target="../media/image1.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7.mp4"/><Relationship Id="rId1" Type="http://schemas.microsoft.com/office/2007/relationships/media" Target="../media/media17.mp4"/><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video" Target="../media/media18.mp4"/><Relationship Id="rId2" Type="http://schemas.microsoft.com/office/2007/relationships/media" Target="../media/media18.mp4"/><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video" Target="../media/media19.mp4"/><Relationship Id="rId2" Type="http://schemas.microsoft.com/office/2007/relationships/media" Target="../media/media19.mp4"/><Relationship Id="rId1" Type="http://schemas.openxmlformats.org/officeDocument/2006/relationships/tags" Target="../tags/tag2.xml"/><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video" Target="../media/media20.mp4"/><Relationship Id="rId2" Type="http://schemas.microsoft.com/office/2007/relationships/media" Target="../media/media20.mp4"/><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hyperlink" Target="mailto:kawaura@drm.or.jp" TargetMode="Externa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1.mp4"/><Relationship Id="rId1" Type="http://schemas.microsoft.com/office/2007/relationships/media" Target="../media/media21.mp4"/><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2.mp4"/><Relationship Id="rId1" Type="http://schemas.microsoft.com/office/2007/relationships/media" Target="../media/media22.mp4"/><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video" Target="../media/media23.mp4"/><Relationship Id="rId1" Type="http://schemas.microsoft.com/office/2007/relationships/media" Target="../media/media23.mp4"/><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mp4"/><Relationship Id="rId1" Type="http://schemas.microsoft.com/office/2007/relationships/media" Target="../media/media7.mp4"/><Relationship Id="rId5"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8332" y="2178551"/>
            <a:ext cx="8025198" cy="1406324"/>
          </a:xfrm>
        </p:spPr>
        <p:txBody>
          <a:bodyPr/>
          <a:lstStyle/>
          <a:p>
            <a:pPr algn="ctr"/>
            <a:r>
              <a:rPr lang="ja-JP" altLang="en-US" sz="2600" b="1" dirty="0">
                <a:solidFill>
                  <a:schemeClr val="tx1"/>
                </a:solidFill>
                <a:latin typeface="ＭＳ Ｐゴシック" panose="020B0600070205080204" pitchFamily="50" charset="-128"/>
                <a:ea typeface="ＭＳ Ｐゴシック" panose="020B0600070205080204" pitchFamily="50" charset="-128"/>
              </a:rPr>
              <a:t>令和６年度　</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en-US" altLang="ja-JP" sz="2600" b="1" dirty="0">
                <a:solidFill>
                  <a:schemeClr val="tx1"/>
                </a:solidFill>
                <a:latin typeface="ＭＳ Ｐゴシック" panose="020B0600070205080204" pitchFamily="50" charset="-128"/>
                <a:ea typeface="ＭＳ Ｐゴシック" panose="020B0600070205080204" pitchFamily="50" charset="-128"/>
              </a:rPr>
              <a:t>【</a:t>
            </a:r>
            <a:r>
              <a:rPr lang="ja-JP" altLang="en-US" sz="2600" b="1" dirty="0">
                <a:solidFill>
                  <a:schemeClr val="tx1"/>
                </a:solidFill>
                <a:latin typeface="ＭＳ Ｐゴシック" panose="020B0600070205080204" pitchFamily="50" charset="-128"/>
                <a:ea typeface="ＭＳ Ｐゴシック" panose="020B0600070205080204" pitchFamily="50" charset="-128"/>
              </a:rPr>
              <a:t>デジタル道路地図更新のための資料収集リスト</a:t>
            </a:r>
            <a:r>
              <a:rPr lang="en-US" altLang="ja-JP" sz="2600" b="1" dirty="0">
                <a:solidFill>
                  <a:schemeClr val="tx1"/>
                </a:solidFill>
                <a:latin typeface="ＭＳ Ｐゴシック" panose="020B0600070205080204" pitchFamily="50" charset="-128"/>
                <a:ea typeface="ＭＳ Ｐゴシック" panose="020B0600070205080204" pitchFamily="50" charset="-128"/>
              </a:rPr>
              <a:t>】</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ja-JP" altLang="en-US" sz="2600" b="1" dirty="0">
                <a:solidFill>
                  <a:schemeClr val="tx1"/>
                </a:solidFill>
                <a:latin typeface="ＭＳ Ｐゴシック" panose="020B0600070205080204" pitchFamily="50" charset="-128"/>
                <a:ea typeface="ＭＳ Ｐゴシック" panose="020B0600070205080204" pitchFamily="50" charset="-128"/>
              </a:rPr>
              <a:t>作成要領</a:t>
            </a:r>
            <a:br>
              <a:rPr lang="en-US" altLang="ja-JP" sz="2600" b="1" dirty="0">
                <a:solidFill>
                  <a:schemeClr val="tx1"/>
                </a:solidFill>
                <a:latin typeface="ＭＳ Ｐゴシック" panose="020B0600070205080204" pitchFamily="50" charset="-128"/>
                <a:ea typeface="ＭＳ Ｐゴシック" panose="020B0600070205080204" pitchFamily="50" charset="-128"/>
              </a:rPr>
            </a:br>
            <a:br>
              <a:rPr lang="en-US" altLang="ja-JP" sz="2600" b="1" dirty="0">
                <a:solidFill>
                  <a:schemeClr val="tx1"/>
                </a:solidFill>
                <a:latin typeface="ＭＳ Ｐゴシック" panose="020B0600070205080204" pitchFamily="50" charset="-128"/>
                <a:ea typeface="ＭＳ Ｐゴシック" panose="020B0600070205080204" pitchFamily="50" charset="-128"/>
              </a:rPr>
            </a:br>
            <a:r>
              <a:rPr lang="en-US" altLang="ja-JP" sz="3200" b="1" dirty="0">
                <a:solidFill>
                  <a:schemeClr val="tx1"/>
                </a:solidFill>
                <a:latin typeface="ＭＳ Ｐゴシック" panose="020B0600070205080204" pitchFamily="50" charset="-128"/>
                <a:ea typeface="ＭＳ Ｐゴシック" panose="020B0600070205080204" pitchFamily="50" charset="-128"/>
              </a:rPr>
              <a:t>-</a:t>
            </a:r>
            <a:r>
              <a:rPr lang="ja-JP" altLang="en-US" sz="3200" b="1" dirty="0">
                <a:solidFill>
                  <a:schemeClr val="tx1"/>
                </a:solidFill>
                <a:latin typeface="ＭＳ Ｐゴシック" panose="020B0600070205080204" pitchFamily="50" charset="-128"/>
                <a:ea typeface="ＭＳ Ｐゴシック" panose="020B0600070205080204" pitchFamily="50" charset="-128"/>
              </a:rPr>
              <a:t>国・都道府県・政令市・高速会社・道路公社</a:t>
            </a:r>
            <a:r>
              <a:rPr lang="en-US" altLang="ja-JP" sz="3200" b="1" dirty="0">
                <a:solidFill>
                  <a:schemeClr val="tx1"/>
                </a:solidFill>
                <a:latin typeface="ＭＳ Ｐゴシック" panose="020B0600070205080204" pitchFamily="50" charset="-128"/>
                <a:ea typeface="ＭＳ Ｐゴシック" panose="020B0600070205080204" pitchFamily="50" charset="-128"/>
              </a:rPr>
              <a:t>-</a:t>
            </a:r>
            <a:endParaRPr lang="ja-JP" altLang="en-US" sz="3200" b="1" dirty="0">
              <a:solidFill>
                <a:schemeClr val="tx1"/>
              </a:solidFill>
              <a:latin typeface="ＭＳ Ｐゴシック" panose="020B0600070205080204" pitchFamily="50" charset="-128"/>
              <a:ea typeface="ＭＳ Ｐゴシック" panose="020B0600070205080204" pitchFamily="50" charset="-128"/>
            </a:endParaRPr>
          </a:p>
        </p:txBody>
      </p:sp>
      <p:sp>
        <p:nvSpPr>
          <p:cNvPr id="3" name="サブタイトル 2"/>
          <p:cNvSpPr>
            <a:spLocks noGrp="1"/>
          </p:cNvSpPr>
          <p:nvPr>
            <p:ph type="subTitle" idx="1"/>
          </p:nvPr>
        </p:nvSpPr>
        <p:spPr>
          <a:xfrm>
            <a:off x="1373835" y="5052012"/>
            <a:ext cx="6310636" cy="891230"/>
          </a:xfrm>
        </p:spPr>
        <p:txBody>
          <a:bodyPr>
            <a:normAutofit/>
          </a:bodyPr>
          <a:lstStyle/>
          <a:p>
            <a:pPr algn="ctr"/>
            <a:r>
              <a:rPr lang="en-US" altLang="ja-JP" sz="2925" b="1" dirty="0">
                <a:solidFill>
                  <a:schemeClr val="tx1"/>
                </a:solidFill>
                <a:latin typeface="ＭＳ Ｐゴシック" panose="020B0600070205080204" pitchFamily="50" charset="-128"/>
                <a:ea typeface="ＭＳ Ｐゴシック" panose="020B0600070205080204" pitchFamily="50" charset="-128"/>
              </a:rPr>
              <a:t>2024</a:t>
            </a:r>
            <a:r>
              <a:rPr lang="ja-JP" altLang="en-US" sz="2925" b="1" dirty="0">
                <a:solidFill>
                  <a:schemeClr val="tx1"/>
                </a:solidFill>
                <a:latin typeface="ＭＳ Ｐゴシック" panose="020B0600070205080204" pitchFamily="50" charset="-128"/>
                <a:ea typeface="ＭＳ Ｐゴシック" panose="020B0600070205080204" pitchFamily="50" charset="-128"/>
              </a:rPr>
              <a:t>年</a:t>
            </a:r>
            <a:r>
              <a:rPr lang="en-US" altLang="ja-JP" sz="2925" b="1">
                <a:solidFill>
                  <a:schemeClr val="tx1"/>
                </a:solidFill>
                <a:latin typeface="ＭＳ Ｐゴシック" panose="020B0600070205080204" pitchFamily="50" charset="-128"/>
                <a:ea typeface="ＭＳ Ｐゴシック" panose="020B0600070205080204" pitchFamily="50" charset="-128"/>
              </a:rPr>
              <a:t>7</a:t>
            </a:r>
            <a:r>
              <a:rPr lang="ja-JP" altLang="en-US" sz="2925" b="1">
                <a:solidFill>
                  <a:schemeClr val="tx1"/>
                </a:solidFill>
                <a:latin typeface="ＭＳ Ｐゴシック" panose="020B0600070205080204" pitchFamily="50" charset="-128"/>
                <a:ea typeface="ＭＳ Ｐゴシック" panose="020B0600070205080204" pitchFamily="50" charset="-128"/>
              </a:rPr>
              <a:t>月</a:t>
            </a:r>
            <a:endParaRPr lang="ja-JP" altLang="en-US" sz="2925" b="1" dirty="0">
              <a:solidFill>
                <a:schemeClr val="tx1"/>
              </a:solidFill>
              <a:latin typeface="ＭＳ Ｐゴシック" panose="020B0600070205080204" pitchFamily="50" charset="-128"/>
              <a:ea typeface="ＭＳ Ｐゴシック" panose="020B0600070205080204" pitchFamily="50" charset="-128"/>
            </a:endParaRPr>
          </a:p>
        </p:txBody>
      </p:sp>
      <p:sp>
        <p:nvSpPr>
          <p:cNvPr id="4" name="タイトル 1">
            <a:extLst>
              <a:ext uri="{FF2B5EF4-FFF2-40B4-BE49-F238E27FC236}">
                <a16:creationId xmlns:a16="http://schemas.microsoft.com/office/drawing/2014/main" id="{7005BEC2-113E-4AC8-C9BB-CB4C23E692A6}"/>
              </a:ext>
            </a:extLst>
          </p:cNvPr>
          <p:cNvSpPr txBox="1">
            <a:spLocks/>
          </p:cNvSpPr>
          <p:nvPr/>
        </p:nvSpPr>
        <p:spPr>
          <a:xfrm>
            <a:off x="113329" y="5892442"/>
            <a:ext cx="8460201" cy="650765"/>
          </a:xfrm>
          <a:prstGeom prst="rect">
            <a:avLst/>
          </a:prstGeom>
        </p:spPr>
        <p:txBody>
          <a:bodyPr vert="horz" lIns="91440" tIns="45720" rIns="91440" bIns="45720" rtlCol="0" anchor="b">
            <a:normAutofit fontScale="97500"/>
          </a:bodyPr>
          <a:lstStyle>
            <a:lvl1pPr algn="r" defTabSz="457200" rtl="0" eaLnBrk="1" latinLnBrk="0" hangingPunct="1">
              <a:spcBef>
                <a:spcPct val="0"/>
              </a:spcBef>
              <a:buNone/>
              <a:defRPr kumimoji="1" sz="54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algn="l"/>
            <a:r>
              <a:rPr lang="en-US" altLang="ja-JP" sz="1600" b="1" dirty="0">
                <a:solidFill>
                  <a:srgbClr val="FF0000"/>
                </a:solidFill>
                <a:latin typeface="ＭＳ Ｐゴシック" panose="020B0600070205080204" pitchFamily="50" charset="-128"/>
                <a:ea typeface="ＭＳ Ｐゴシック" panose="020B0600070205080204" pitchFamily="50" charset="-128"/>
              </a:rPr>
              <a:t>※</a:t>
            </a:r>
            <a:r>
              <a:rPr lang="ja-JP" altLang="en-US" sz="1600" b="1" dirty="0">
                <a:solidFill>
                  <a:srgbClr val="FF0000"/>
                </a:solidFill>
                <a:latin typeface="ＭＳ Ｐゴシック" panose="020B0600070205080204" pitchFamily="50" charset="-128"/>
                <a:ea typeface="ＭＳ Ｐゴシック" panose="020B0600070205080204" pitchFamily="50" charset="-128"/>
              </a:rPr>
              <a:t>音声付きのパワーポイントファイルです。（全体で２３分程度）</a:t>
            </a:r>
            <a:endParaRPr lang="en-US" altLang="ja-JP" sz="1600" b="1" dirty="0">
              <a:solidFill>
                <a:srgbClr val="FF0000"/>
              </a:solidFill>
              <a:latin typeface="ＭＳ Ｐゴシック" panose="020B0600070205080204" pitchFamily="50" charset="-128"/>
              <a:ea typeface="ＭＳ Ｐゴシック" panose="020B0600070205080204" pitchFamily="50" charset="-128"/>
            </a:endParaRPr>
          </a:p>
          <a:p>
            <a:pPr algn="l"/>
            <a:r>
              <a:rPr lang="ja-JP" altLang="en-US" sz="1600" b="1" dirty="0">
                <a:solidFill>
                  <a:srgbClr val="FF0000"/>
                </a:solidFill>
                <a:latin typeface="ＭＳ Ｐゴシック" panose="020B0600070205080204" pitchFamily="50" charset="-128"/>
                <a:ea typeface="ＭＳ Ｐゴシック" panose="020B0600070205080204" pitchFamily="50" charset="-128"/>
              </a:rPr>
              <a:t>　　音声を聞く場合は、「スライドショー」で「最初から」か「現在のスライドから」を選択して下さい。</a:t>
            </a:r>
          </a:p>
        </p:txBody>
      </p:sp>
    </p:spTree>
    <p:extLst>
      <p:ext uri="{BB962C8B-B14F-4D97-AF65-F5344CB8AC3E}">
        <p14:creationId xmlns:p14="http://schemas.microsoft.com/office/powerpoint/2010/main" val="130688937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4803FE69-56FC-9CF5-B844-54DD6726D61F}"/>
              </a:ext>
            </a:extLst>
          </p:cNvPr>
          <p:cNvPicPr>
            <a:picLocks noChangeAspect="1"/>
          </p:cNvPicPr>
          <p:nvPr/>
        </p:nvPicPr>
        <p:blipFill>
          <a:blip r:embed="rId4"/>
          <a:stretch>
            <a:fillRect/>
          </a:stretch>
        </p:blipFill>
        <p:spPr>
          <a:xfrm>
            <a:off x="7546624" y="294434"/>
            <a:ext cx="2064824" cy="1140903"/>
          </a:xfrm>
          <a:prstGeom prst="rect">
            <a:avLst/>
          </a:prstGeom>
        </p:spPr>
      </p:pic>
      <p:sp>
        <p:nvSpPr>
          <p:cNvPr id="3" name="コンテンツ プレースホルダー 2"/>
          <p:cNvSpPr>
            <a:spLocks noGrp="1"/>
          </p:cNvSpPr>
          <p:nvPr>
            <p:ph idx="1"/>
          </p:nvPr>
        </p:nvSpPr>
        <p:spPr>
          <a:xfrm>
            <a:off x="671408" y="1541934"/>
            <a:ext cx="8804659" cy="4263365"/>
          </a:xfrm>
        </p:spPr>
        <p:txBody>
          <a:bodyPr>
            <a:normAutofit/>
          </a:bodyPr>
          <a:lstStyle/>
          <a:p>
            <a:pPr marL="0" indent="0">
              <a:buNone/>
            </a:pPr>
            <a:r>
              <a:rPr lang="ja-JP" altLang="en-US" sz="2000" dirty="0">
                <a:latin typeface="+mj-ea"/>
                <a:ea typeface="+mj-ea"/>
              </a:rPr>
              <a:t>記載してある事業内容</a:t>
            </a:r>
            <a:endParaRPr lang="en-US" altLang="ja-JP" sz="2000" dirty="0">
              <a:latin typeface="+mj-ea"/>
              <a:ea typeface="+mj-ea"/>
            </a:endParaRPr>
          </a:p>
          <a:p>
            <a:pPr marL="0" indent="0">
              <a:buNone/>
            </a:pPr>
            <a:r>
              <a:rPr lang="ja-JP" altLang="en-US" sz="2000" dirty="0">
                <a:latin typeface="+mj-ea"/>
                <a:ea typeface="+mj-ea"/>
              </a:rPr>
              <a:t>・のり面の整備・歩道の設置等</a:t>
            </a:r>
            <a:endParaRPr lang="en-US" altLang="ja-JP" sz="2000" dirty="0">
              <a:latin typeface="+mj-ea"/>
              <a:ea typeface="+mj-ea"/>
            </a:endParaRPr>
          </a:p>
          <a:p>
            <a:pPr marL="0" indent="0">
              <a:buNone/>
            </a:pPr>
            <a:r>
              <a:rPr lang="ja-JP" altLang="en-US" sz="2000" dirty="0">
                <a:latin typeface="+mj-ea"/>
                <a:ea typeface="+mj-ea"/>
              </a:rPr>
              <a:t>　⇒</a:t>
            </a:r>
            <a:r>
              <a:rPr lang="ja-JP" altLang="en-US" sz="2000" dirty="0">
                <a:solidFill>
                  <a:srgbClr val="FF0000"/>
                </a:solidFill>
                <a:latin typeface="+mj-ea"/>
                <a:ea typeface="+mj-ea"/>
              </a:rPr>
              <a:t>事業内容が更新対象外（次年度のリストから除外）</a:t>
            </a:r>
            <a:endParaRPr lang="en-US" altLang="ja-JP" sz="2000" dirty="0">
              <a:solidFill>
                <a:srgbClr val="FF0000"/>
              </a:solidFill>
              <a:latin typeface="+mj-ea"/>
              <a:ea typeface="+mj-ea"/>
            </a:endParaRPr>
          </a:p>
          <a:p>
            <a:pPr marL="0" indent="0">
              <a:buNone/>
            </a:pPr>
            <a:r>
              <a:rPr lang="ja-JP" altLang="en-US" sz="2000" dirty="0">
                <a:latin typeface="+mj-ea"/>
                <a:ea typeface="+mj-ea"/>
              </a:rPr>
              <a:t>・供用が</a:t>
            </a:r>
            <a:r>
              <a:rPr lang="en-US" altLang="ja-JP" sz="2000" dirty="0">
                <a:latin typeface="+mj-ea"/>
                <a:ea typeface="+mj-ea"/>
              </a:rPr>
              <a:t>R</a:t>
            </a:r>
            <a:r>
              <a:rPr lang="ja-JP" altLang="en-US" sz="2000" dirty="0">
                <a:latin typeface="+mj-ea"/>
                <a:ea typeface="+mj-ea"/>
              </a:rPr>
              <a:t>８年より後である等</a:t>
            </a:r>
            <a:endParaRPr lang="en-US" altLang="ja-JP" sz="2000" dirty="0">
              <a:latin typeface="+mj-ea"/>
              <a:ea typeface="+mj-ea"/>
            </a:endParaRPr>
          </a:p>
          <a:p>
            <a:pPr marL="0" indent="0">
              <a:buNone/>
            </a:pPr>
            <a:r>
              <a:rPr lang="ja-JP" altLang="en-US" sz="2000" dirty="0">
                <a:latin typeface="+mj-ea"/>
                <a:ea typeface="+mj-ea"/>
              </a:rPr>
              <a:t>　⇒</a:t>
            </a:r>
            <a:r>
              <a:rPr lang="ja-JP" altLang="en-US" sz="2000" dirty="0">
                <a:solidFill>
                  <a:srgbClr val="FF0000"/>
                </a:solidFill>
                <a:latin typeface="+mj-ea"/>
                <a:ea typeface="+mj-ea"/>
              </a:rPr>
              <a:t>供用年度が更新対象外（次年度のリストにも記載）</a:t>
            </a:r>
            <a:endParaRPr lang="en-US" altLang="ja-JP" sz="2000" dirty="0">
              <a:solidFill>
                <a:srgbClr val="FF0000"/>
              </a:solidFill>
              <a:latin typeface="+mj-ea"/>
              <a:ea typeface="+mj-ea"/>
            </a:endParaRPr>
          </a:p>
          <a:p>
            <a:pPr marL="0" indent="0">
              <a:buNone/>
            </a:pPr>
            <a:r>
              <a:rPr lang="ja-JP" altLang="en-US" sz="2000" dirty="0">
                <a:solidFill>
                  <a:srgbClr val="FF0000"/>
                </a:solidFill>
                <a:latin typeface="+mj-ea"/>
                <a:ea typeface="+mj-ea"/>
              </a:rPr>
              <a:t>　</a:t>
            </a:r>
            <a:r>
              <a:rPr lang="ja-JP" altLang="en-US" sz="2000" dirty="0">
                <a:latin typeface="+mj-ea"/>
                <a:ea typeface="+mj-ea"/>
              </a:rPr>
              <a:t>であった場合</a:t>
            </a:r>
            <a:endParaRPr lang="en-US" altLang="ja-JP" sz="2000" dirty="0">
              <a:latin typeface="+mj-ea"/>
              <a:ea typeface="+mj-ea"/>
            </a:endParaRPr>
          </a:p>
          <a:p>
            <a:pPr marL="0" indent="0">
              <a:buNone/>
            </a:pPr>
            <a:endParaRPr lang="en-US" altLang="ja-JP" sz="2000" dirty="0">
              <a:latin typeface="+mj-ea"/>
              <a:ea typeface="+mj-ea"/>
            </a:endParaRPr>
          </a:p>
          <a:p>
            <a:pPr marL="0" indent="0">
              <a:buNone/>
            </a:pPr>
            <a:r>
              <a:rPr lang="ja-JP" altLang="en-US" sz="2000" dirty="0">
                <a:latin typeface="+mj-ea"/>
                <a:ea typeface="+mj-ea"/>
              </a:rPr>
              <a:t>備考欄に “</a:t>
            </a:r>
            <a:r>
              <a:rPr lang="ja-JP" altLang="en-US" sz="2000" dirty="0">
                <a:solidFill>
                  <a:srgbClr val="FF0000"/>
                </a:solidFill>
                <a:latin typeface="+mj-ea"/>
                <a:ea typeface="+mj-ea"/>
              </a:rPr>
              <a:t>〇〇のため該当しない</a:t>
            </a:r>
            <a:r>
              <a:rPr lang="ja-JP" altLang="en-US" sz="2000" dirty="0">
                <a:latin typeface="+mj-ea"/>
                <a:ea typeface="+mj-ea"/>
              </a:rPr>
              <a:t>”と記入</a:t>
            </a:r>
            <a:endParaRPr lang="en-US" altLang="ja-JP" sz="2000" dirty="0">
              <a:latin typeface="+mj-ea"/>
              <a:ea typeface="+mj-ea"/>
            </a:endParaRPr>
          </a:p>
          <a:p>
            <a:pPr marL="0" indent="0">
              <a:buNone/>
            </a:pPr>
            <a:r>
              <a:rPr lang="ja-JP" altLang="en-US" sz="2000" dirty="0">
                <a:latin typeface="+mj-ea"/>
                <a:ea typeface="+mj-ea"/>
              </a:rPr>
              <a:t>　〇〇⇒のり面整備・歩道設置・供用年度が</a:t>
            </a:r>
            <a:r>
              <a:rPr lang="en-US" altLang="ja-JP" sz="2000" dirty="0">
                <a:latin typeface="+mj-ea"/>
                <a:ea typeface="+mj-ea"/>
              </a:rPr>
              <a:t>R9</a:t>
            </a:r>
            <a:r>
              <a:rPr lang="ja-JP" altLang="en-US" sz="2000" dirty="0">
                <a:latin typeface="+mj-ea"/>
                <a:ea typeface="+mj-ea"/>
              </a:rPr>
              <a:t>年度等</a:t>
            </a:r>
            <a:endParaRPr lang="en-US" altLang="ja-JP" sz="2000" dirty="0">
              <a:latin typeface="+mj-ea"/>
              <a:ea typeface="+mj-ea"/>
            </a:endParaRPr>
          </a:p>
          <a:p>
            <a:pPr marL="0" indent="0">
              <a:buNone/>
            </a:pPr>
            <a:endParaRPr lang="en-US" altLang="ja-JP" sz="2400" dirty="0">
              <a:latin typeface="+mj-ea"/>
              <a:ea typeface="+mj-ea"/>
            </a:endParaRPr>
          </a:p>
        </p:txBody>
      </p:sp>
      <p:sp>
        <p:nvSpPr>
          <p:cNvPr id="9" name="正方形/長方形 8">
            <a:extLst>
              <a:ext uri="{FF2B5EF4-FFF2-40B4-BE49-F238E27FC236}">
                <a16:creationId xmlns:a16="http://schemas.microsoft.com/office/drawing/2014/main" id="{A6B7CFB6-1E24-4C94-A0C4-1CBF319FCA92}"/>
              </a:ext>
            </a:extLst>
          </p:cNvPr>
          <p:cNvSpPr/>
          <p:nvPr/>
        </p:nvSpPr>
        <p:spPr>
          <a:xfrm>
            <a:off x="7682004" y="641221"/>
            <a:ext cx="1929443" cy="34966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D3128B59-1627-4F3A-84C5-3D4D03DAC18F}"/>
              </a:ext>
            </a:extLst>
          </p:cNvPr>
          <p:cNvSpPr/>
          <p:nvPr/>
        </p:nvSpPr>
        <p:spPr>
          <a:xfrm>
            <a:off x="9317311" y="646614"/>
            <a:ext cx="294136" cy="344267"/>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10</a:t>
            </a:fld>
            <a:endParaRPr lang="en-US" sz="1800" b="1" dirty="0">
              <a:solidFill>
                <a:schemeClr val="tx1"/>
              </a:solidFill>
              <a:latin typeface="+mj-ea"/>
              <a:ea typeface="+mj-ea"/>
            </a:endParaRPr>
          </a:p>
        </p:txBody>
      </p:sp>
      <p:sp>
        <p:nvSpPr>
          <p:cNvPr id="7" name="下矢印 6"/>
          <p:cNvSpPr/>
          <p:nvPr/>
        </p:nvSpPr>
        <p:spPr>
          <a:xfrm>
            <a:off x="1816359" y="3929944"/>
            <a:ext cx="700216" cy="4658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コンテンツ プレースホルダー 2"/>
          <p:cNvSpPr txBox="1">
            <a:spLocks/>
          </p:cNvSpPr>
          <p:nvPr/>
        </p:nvSpPr>
        <p:spPr>
          <a:xfrm>
            <a:off x="808724" y="4324227"/>
            <a:ext cx="8930878" cy="249540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dirty="0">
              <a:latin typeface="+mj-ea"/>
              <a:ea typeface="+mj-ea"/>
            </a:endParaRPr>
          </a:p>
          <a:p>
            <a:pPr marL="0" indent="0">
              <a:buFont typeface="Arial" panose="020B0604020202020204" pitchFamily="34" charset="0"/>
              <a:buNone/>
            </a:pPr>
            <a:endParaRPr lang="en-US" altLang="ja-JP" dirty="0">
              <a:solidFill>
                <a:srgbClr val="00B050"/>
              </a:solidFill>
              <a:latin typeface="+mj-ea"/>
              <a:ea typeface="+mj-ea"/>
            </a:endParaRPr>
          </a:p>
          <a:p>
            <a:pPr marL="0" indent="0">
              <a:buFont typeface="Arial" panose="020B0604020202020204" pitchFamily="34" charset="0"/>
              <a:buNone/>
            </a:pPr>
            <a:r>
              <a:rPr lang="ja-JP" altLang="en-US" sz="2681" dirty="0">
                <a:solidFill>
                  <a:srgbClr val="0070C0"/>
                </a:solidFill>
                <a:latin typeface="+mj-ea"/>
                <a:ea typeface="+mj-ea"/>
              </a:rPr>
              <a:t>　</a:t>
            </a:r>
            <a:endParaRPr lang="en-US" altLang="ja-JP" sz="2900" dirty="0">
              <a:latin typeface="+mj-ea"/>
              <a:ea typeface="+mj-ea"/>
            </a:endParaRPr>
          </a:p>
          <a:p>
            <a:pPr marL="0" indent="0">
              <a:buFont typeface="Arial" panose="020B0604020202020204" pitchFamily="34" charset="0"/>
              <a:buNone/>
            </a:pPr>
            <a:r>
              <a:rPr lang="ja-JP" altLang="en-US" sz="6500" dirty="0">
                <a:solidFill>
                  <a:srgbClr val="0070C0"/>
                </a:solidFill>
                <a:latin typeface="+mj-ea"/>
                <a:ea typeface="+mj-ea"/>
              </a:rPr>
              <a:t>　</a:t>
            </a:r>
            <a:endParaRPr lang="en-US" altLang="ja-JP" dirty="0">
              <a:latin typeface="+mj-ea"/>
              <a:ea typeface="+mj-ea"/>
            </a:endParaRPr>
          </a:p>
          <a:p>
            <a:pPr marL="0" indent="0">
              <a:buFont typeface="Arial" panose="020B0604020202020204" pitchFamily="34" charset="0"/>
              <a:buNone/>
            </a:pPr>
            <a:r>
              <a:rPr lang="ja-JP" altLang="en-US" dirty="0">
                <a:solidFill>
                  <a:srgbClr val="0070C0"/>
                </a:solidFill>
                <a:latin typeface="+mj-ea"/>
                <a:ea typeface="+mj-ea"/>
              </a:rPr>
              <a:t>　　　</a:t>
            </a:r>
            <a:endParaRPr lang="en-US" altLang="ja-JP" sz="1950" dirty="0">
              <a:solidFill>
                <a:srgbClr val="00B050"/>
              </a:solidFill>
              <a:latin typeface="+mj-ea"/>
              <a:ea typeface="+mj-ea"/>
            </a:endParaRPr>
          </a:p>
          <a:p>
            <a:pPr marL="0" indent="0">
              <a:buFont typeface="Arial" panose="020B0604020202020204" pitchFamily="34" charset="0"/>
              <a:buNone/>
            </a:pPr>
            <a:endParaRPr lang="en-US" altLang="ja-JP" sz="1950" dirty="0">
              <a:latin typeface="+mj-ea"/>
              <a:ea typeface="+mj-ea"/>
            </a:endParaRPr>
          </a:p>
        </p:txBody>
      </p:sp>
      <p:sp>
        <p:nvSpPr>
          <p:cNvPr id="10" name="タイトル 1"/>
          <p:cNvSpPr txBox="1">
            <a:spLocks/>
          </p:cNvSpPr>
          <p:nvPr/>
        </p:nvSpPr>
        <p:spPr>
          <a:xfrm>
            <a:off x="591954" y="597952"/>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t>７</a:t>
            </a:r>
            <a:r>
              <a:rPr lang="en-US" altLang="ja-JP" sz="2800" b="1" dirty="0"/>
              <a:t>-</a:t>
            </a:r>
            <a:r>
              <a:rPr lang="ja-JP" altLang="en-US" sz="2800" b="1" dirty="0"/>
              <a:t>２．</a:t>
            </a:r>
            <a:r>
              <a:rPr lang="ja-JP" altLang="en-US" sz="2800" dirty="0">
                <a:latin typeface="+mj-ea"/>
              </a:rPr>
              <a:t>記載済の事業内容が対象外の場合</a:t>
            </a:r>
            <a:endParaRPr lang="en-US" altLang="ja-JP" sz="2800" dirty="0">
              <a:latin typeface="+mj-ea"/>
            </a:endParaRPr>
          </a:p>
        </p:txBody>
      </p:sp>
      <p:pic>
        <p:nvPicPr>
          <p:cNvPr id="4" name="レコーディング (10)">
            <a:hlinkClick r:id="" action="ppaction://media"/>
            <a:extLst>
              <a:ext uri="{FF2B5EF4-FFF2-40B4-BE49-F238E27FC236}">
                <a16:creationId xmlns:a16="http://schemas.microsoft.com/office/drawing/2014/main" id="{AED0E4D6-B1E3-F42E-7B07-A451C97E2B6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808" y="-721181"/>
            <a:ext cx="609600" cy="609601"/>
          </a:xfrm>
          <a:prstGeom prst="rect">
            <a:avLst/>
          </a:prstGeom>
        </p:spPr>
      </p:pic>
    </p:spTree>
    <p:extLst>
      <p:ext uri="{BB962C8B-B14F-4D97-AF65-F5344CB8AC3E}">
        <p14:creationId xmlns:p14="http://schemas.microsoft.com/office/powerpoint/2010/main" val="261844186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25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268449" y="1625088"/>
            <a:ext cx="9637552" cy="4585871"/>
          </a:xfrm>
          <a:prstGeom prst="rect">
            <a:avLst/>
          </a:prstGeom>
          <a:noFill/>
        </p:spPr>
        <p:txBody>
          <a:bodyPr wrap="square" rtlCol="0">
            <a:spAutoFit/>
          </a:bodyPr>
          <a:lstStyle/>
          <a:p>
            <a:r>
              <a:rPr kumimoji="1" lang="ja-JP" altLang="en-US" b="1" dirty="0">
                <a:solidFill>
                  <a:srgbClr val="FF0000"/>
                </a:solidFill>
                <a:latin typeface="+mj-ea"/>
                <a:ea typeface="+mj-ea"/>
              </a:rPr>
              <a:t>リストに記載のない、新たに追加された対象事業案件があれば</a:t>
            </a:r>
            <a:r>
              <a:rPr kumimoji="1" lang="ja-JP" altLang="en-US" sz="2000" b="1" dirty="0">
                <a:solidFill>
                  <a:srgbClr val="0070C0"/>
                </a:solidFill>
                <a:latin typeface="+mj-ea"/>
                <a:ea typeface="+mj-ea"/>
              </a:rPr>
              <a:t>新規に</a:t>
            </a:r>
            <a:r>
              <a:rPr kumimoji="1" lang="ja-JP" altLang="en-US" b="1" dirty="0">
                <a:solidFill>
                  <a:srgbClr val="FF0000"/>
                </a:solidFill>
                <a:latin typeface="+mj-ea"/>
                <a:ea typeface="+mj-ea"/>
              </a:rPr>
              <a:t>記入ください</a:t>
            </a:r>
            <a:endParaRPr kumimoji="1" lang="en-US" altLang="ja-JP" b="1" dirty="0">
              <a:solidFill>
                <a:srgbClr val="FF0000"/>
              </a:solidFill>
              <a:latin typeface="+mj-ea"/>
              <a:ea typeface="+mj-ea"/>
            </a:endParaRPr>
          </a:p>
          <a:p>
            <a:r>
              <a:rPr kumimoji="1" lang="en-US" altLang="ja-JP" b="1" dirty="0">
                <a:solidFill>
                  <a:srgbClr val="FF0000"/>
                </a:solidFill>
                <a:latin typeface="+mj-ea"/>
                <a:ea typeface="+mj-ea"/>
              </a:rPr>
              <a:t>※</a:t>
            </a:r>
            <a:r>
              <a:rPr kumimoji="1" lang="ja-JP" altLang="en-US" b="1" dirty="0">
                <a:solidFill>
                  <a:srgbClr val="FF0000"/>
                </a:solidFill>
                <a:latin typeface="+mj-ea"/>
                <a:ea typeface="+mj-ea"/>
              </a:rPr>
              <a:t>記載済み行の次の行から記入　</a:t>
            </a:r>
            <a:endParaRPr kumimoji="1" lang="en-US" altLang="ja-JP" b="1" dirty="0">
              <a:solidFill>
                <a:srgbClr val="FF0000"/>
              </a:solidFill>
              <a:latin typeface="+mj-ea"/>
              <a:ea typeface="+mj-ea"/>
            </a:endParaRPr>
          </a:p>
          <a:p>
            <a:r>
              <a:rPr kumimoji="1" lang="en-US" altLang="ja-JP" b="1" dirty="0">
                <a:solidFill>
                  <a:srgbClr val="FF0000"/>
                </a:solidFill>
                <a:latin typeface="+mj-ea"/>
                <a:ea typeface="+mj-ea"/>
              </a:rPr>
              <a:t>※</a:t>
            </a:r>
            <a:r>
              <a:rPr kumimoji="1" lang="ja-JP" altLang="en-US" b="1" dirty="0">
                <a:solidFill>
                  <a:srgbClr val="FF0000"/>
                </a:solidFill>
                <a:latin typeface="+mj-ea"/>
                <a:ea typeface="+mj-ea"/>
              </a:rPr>
              <a:t>行が足りなければ追加</a:t>
            </a:r>
            <a:endParaRPr kumimoji="1" lang="en-US" altLang="ja-JP" b="1" dirty="0">
              <a:solidFill>
                <a:srgbClr val="FF0000"/>
              </a:solidFill>
              <a:latin typeface="+mj-ea"/>
              <a:ea typeface="+mj-ea"/>
            </a:endParaRPr>
          </a:p>
          <a:p>
            <a:endParaRPr kumimoji="1" lang="en-US" altLang="ja-JP" b="1" dirty="0">
              <a:solidFill>
                <a:srgbClr val="FF0000"/>
              </a:solidFill>
              <a:latin typeface="+mj-ea"/>
              <a:ea typeface="+mj-ea"/>
            </a:endParaRPr>
          </a:p>
          <a:p>
            <a:endParaRPr kumimoji="1" lang="en-US" altLang="ja-JP" b="1" dirty="0">
              <a:solidFill>
                <a:srgbClr val="FF0000"/>
              </a:solidFill>
              <a:latin typeface="+mj-ea"/>
              <a:ea typeface="+mj-ea"/>
            </a:endParaRPr>
          </a:p>
          <a:p>
            <a:r>
              <a:rPr kumimoji="1" lang="ja-JP" altLang="en-US" sz="2000" dirty="0">
                <a:solidFill>
                  <a:srgbClr val="FF0000"/>
                </a:solidFill>
                <a:latin typeface="+mj-ea"/>
                <a:ea typeface="+mj-ea"/>
              </a:rPr>
              <a:t>　</a:t>
            </a:r>
            <a:r>
              <a:rPr kumimoji="1" lang="ja-JP" altLang="en-US" sz="2000" b="1" dirty="0">
                <a:latin typeface="+mj-ea"/>
                <a:ea typeface="+mj-ea"/>
              </a:rPr>
              <a:t>①道路種別（列番号</a:t>
            </a:r>
            <a:r>
              <a:rPr kumimoji="1" lang="en-US" altLang="ja-JP" sz="2000" b="1" dirty="0">
                <a:latin typeface="+mj-ea"/>
                <a:ea typeface="+mj-ea"/>
              </a:rPr>
              <a:t>1</a:t>
            </a:r>
            <a:r>
              <a:rPr kumimoji="1" lang="ja-JP" altLang="en-US" sz="2000" b="1" dirty="0">
                <a:latin typeface="+mj-ea"/>
                <a:ea typeface="+mj-ea"/>
              </a:rPr>
              <a:t>）：プルダウンメニューから選択</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②路線番号（列番号</a:t>
            </a:r>
            <a:r>
              <a:rPr kumimoji="1" lang="en-US" altLang="ja-JP" sz="2000" b="1" dirty="0">
                <a:latin typeface="+mj-ea"/>
                <a:ea typeface="+mj-ea"/>
              </a:rPr>
              <a:t>2</a:t>
            </a:r>
            <a:r>
              <a:rPr kumimoji="1" lang="ja-JP" altLang="en-US" sz="2000" b="1" dirty="0">
                <a:latin typeface="+mj-ea"/>
                <a:ea typeface="+mj-ea"/>
              </a:rPr>
              <a:t>）：　路線番号の数値を記入（無ければ未記入でよい）</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③路線名（列番号</a:t>
            </a:r>
            <a:r>
              <a:rPr kumimoji="1" lang="en-US" altLang="ja-JP" sz="2000" b="1" dirty="0">
                <a:latin typeface="+mj-ea"/>
                <a:ea typeface="+mj-ea"/>
              </a:rPr>
              <a:t>3</a:t>
            </a:r>
            <a:r>
              <a:rPr kumimoji="1" lang="ja-JP" altLang="en-US" sz="2000" b="1" dirty="0">
                <a:latin typeface="+mj-ea"/>
                <a:ea typeface="+mj-ea"/>
              </a:rPr>
              <a:t>）：　バイパス名、路線名称を記入</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④事業内容等（列番号</a:t>
            </a:r>
            <a:r>
              <a:rPr kumimoji="1" lang="en-US" altLang="ja-JP" sz="2000" b="1" dirty="0">
                <a:latin typeface="+mj-ea"/>
                <a:ea typeface="+mj-ea"/>
              </a:rPr>
              <a:t>4</a:t>
            </a:r>
            <a:r>
              <a:rPr kumimoji="1" lang="ja-JP" altLang="en-US" sz="2000" b="1" dirty="0">
                <a:latin typeface="+mj-ea"/>
                <a:ea typeface="+mj-ea"/>
              </a:rPr>
              <a:t>）：プルダウンメニューから選択</a:t>
            </a:r>
            <a:endParaRPr kumimoji="1" lang="en-US" altLang="ja-JP" sz="2000" b="1" dirty="0">
              <a:latin typeface="+mj-ea"/>
              <a:ea typeface="+mj-ea"/>
            </a:endParaRPr>
          </a:p>
          <a:p>
            <a:r>
              <a:rPr kumimoji="1" lang="ja-JP" altLang="en-US" sz="2000" b="1" dirty="0">
                <a:latin typeface="+mj-ea"/>
                <a:ea typeface="+mj-ea"/>
              </a:rPr>
              <a:t>　　 その他選択時の内容（列番号</a:t>
            </a:r>
            <a:r>
              <a:rPr kumimoji="1" lang="en-US" altLang="ja-JP" sz="2000" b="1" dirty="0">
                <a:latin typeface="+mj-ea"/>
                <a:ea typeface="+mj-ea"/>
              </a:rPr>
              <a:t>5</a:t>
            </a:r>
            <a:r>
              <a:rPr kumimoji="1" lang="ja-JP" altLang="en-US" sz="2000" b="1" dirty="0">
                <a:latin typeface="+mj-ea"/>
                <a:ea typeface="+mj-ea"/>
              </a:rPr>
              <a:t>）：その他を選択した場合、その具体的な内容を記入</a:t>
            </a:r>
            <a:endParaRPr kumimoji="1" lang="en-US" altLang="ja-JP" sz="2000" b="1" dirty="0">
              <a:latin typeface="+mj-ea"/>
              <a:ea typeface="+mj-ea"/>
            </a:endParaRPr>
          </a:p>
          <a:p>
            <a:endParaRPr kumimoji="1" lang="en-US" altLang="ja-JP" sz="2000" b="1" dirty="0">
              <a:latin typeface="+mj-ea"/>
              <a:ea typeface="+mj-ea"/>
            </a:endParaRPr>
          </a:p>
          <a:p>
            <a:r>
              <a:rPr kumimoji="1" lang="ja-JP" altLang="en-US" sz="2000" b="1" dirty="0">
                <a:latin typeface="+mj-ea"/>
                <a:ea typeface="+mj-ea"/>
              </a:rPr>
              <a:t>　⑤区間（列番号</a:t>
            </a:r>
            <a:r>
              <a:rPr kumimoji="1" lang="en-US" altLang="ja-JP" sz="2000" b="1" dirty="0">
                <a:latin typeface="+mj-ea"/>
                <a:ea typeface="+mj-ea"/>
              </a:rPr>
              <a:t>6</a:t>
            </a:r>
            <a:r>
              <a:rPr kumimoji="1" lang="ja-JP" altLang="en-US" sz="2000" b="1" dirty="0">
                <a:latin typeface="+mj-ea"/>
                <a:ea typeface="+mj-ea"/>
              </a:rPr>
              <a:t>）：事業実施区間の記入（工区・住所・</a:t>
            </a:r>
            <a:r>
              <a:rPr kumimoji="1" lang="en-US" altLang="ja-JP" sz="2000" b="1" dirty="0">
                <a:latin typeface="+mj-ea"/>
                <a:ea typeface="+mj-ea"/>
              </a:rPr>
              <a:t>IC</a:t>
            </a:r>
            <a:r>
              <a:rPr kumimoji="1" lang="ja-JP" altLang="en-US" sz="2000" b="1" dirty="0">
                <a:latin typeface="+mj-ea"/>
                <a:ea typeface="+mj-ea"/>
              </a:rPr>
              <a:t>間等、区間を特定できる内容）</a:t>
            </a:r>
            <a:endParaRPr kumimoji="1" lang="en-US" altLang="ja-JP" sz="2000" b="1" dirty="0">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11</a:t>
            </a:fld>
            <a:endParaRPr lang="en-US" sz="1800" b="1" dirty="0">
              <a:solidFill>
                <a:schemeClr val="tx1"/>
              </a:solidFill>
              <a:latin typeface="+mj-ea"/>
              <a:ea typeface="+mj-ea"/>
            </a:endParaRPr>
          </a:p>
        </p:txBody>
      </p:sp>
      <p:sp>
        <p:nvSpPr>
          <p:cNvPr id="7" name="タイトル 1"/>
          <p:cNvSpPr>
            <a:spLocks noGrp="1"/>
          </p:cNvSpPr>
          <p:nvPr>
            <p:ph type="title"/>
          </p:nvPr>
        </p:nvSpPr>
        <p:spPr>
          <a:xfrm>
            <a:off x="681038" y="681331"/>
            <a:ext cx="8543925" cy="486445"/>
          </a:xfrm>
        </p:spPr>
        <p:txBody>
          <a:bodyPr>
            <a:normAutofit/>
          </a:bodyPr>
          <a:lstStyle/>
          <a:p>
            <a:r>
              <a:rPr lang="ja-JP" altLang="en-US" sz="2800" b="1" dirty="0"/>
              <a:t>８</a:t>
            </a:r>
            <a:r>
              <a:rPr lang="en-US" altLang="ja-JP" sz="2800" b="1" dirty="0"/>
              <a:t>-</a:t>
            </a:r>
            <a:r>
              <a:rPr lang="ja-JP" altLang="en-US" sz="2800" b="1" dirty="0"/>
              <a:t>１．</a:t>
            </a:r>
            <a:r>
              <a:rPr kumimoji="1" lang="ja-JP" altLang="en-US" sz="2800" b="1" dirty="0">
                <a:latin typeface="+mj-ea"/>
                <a:ea typeface="+mj-ea"/>
              </a:rPr>
              <a:t>（１）道路の基本情報の記入</a:t>
            </a:r>
            <a:endParaRPr lang="en-US" altLang="ja-JP" sz="2000" dirty="0">
              <a:latin typeface="+mj-ea"/>
            </a:endParaRPr>
          </a:p>
        </p:txBody>
      </p:sp>
      <p:sp>
        <p:nvSpPr>
          <p:cNvPr id="2" name="タイトル 1">
            <a:extLst>
              <a:ext uri="{FF2B5EF4-FFF2-40B4-BE49-F238E27FC236}">
                <a16:creationId xmlns:a16="http://schemas.microsoft.com/office/drawing/2014/main" id="{10EA6CFF-D360-FBC3-08FD-4940E4C41821}"/>
              </a:ext>
            </a:extLst>
          </p:cNvPr>
          <p:cNvSpPr txBox="1">
            <a:spLocks/>
          </p:cNvSpPr>
          <p:nvPr/>
        </p:nvSpPr>
        <p:spPr>
          <a:xfrm>
            <a:off x="761233" y="96729"/>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新規事業案件の記入</a:t>
            </a:r>
            <a:r>
              <a:rPr lang="en-US" altLang="ja-JP" sz="2800" b="1" dirty="0"/>
              <a:t>】</a:t>
            </a:r>
            <a:endParaRPr lang="ja-JP" altLang="en-US" sz="2800" b="1" dirty="0">
              <a:latin typeface="+mj-ea"/>
            </a:endParaRPr>
          </a:p>
        </p:txBody>
      </p:sp>
      <p:pic>
        <p:nvPicPr>
          <p:cNvPr id="8" name="図 7">
            <a:extLst>
              <a:ext uri="{FF2B5EF4-FFF2-40B4-BE49-F238E27FC236}">
                <a16:creationId xmlns:a16="http://schemas.microsoft.com/office/drawing/2014/main" id="{C56055EA-6A2D-2B50-5383-E1CC36AC5AC2}"/>
              </a:ext>
            </a:extLst>
          </p:cNvPr>
          <p:cNvPicPr>
            <a:picLocks noChangeAspect="1"/>
          </p:cNvPicPr>
          <p:nvPr/>
        </p:nvPicPr>
        <p:blipFill>
          <a:blip r:embed="rId4"/>
          <a:stretch>
            <a:fillRect/>
          </a:stretch>
        </p:blipFill>
        <p:spPr>
          <a:xfrm>
            <a:off x="7572727" y="484185"/>
            <a:ext cx="2064824" cy="1140903"/>
          </a:xfrm>
          <a:prstGeom prst="rect">
            <a:avLst/>
          </a:prstGeom>
        </p:spPr>
      </p:pic>
      <p:sp>
        <p:nvSpPr>
          <p:cNvPr id="5" name="正方形/長方形 4">
            <a:extLst>
              <a:ext uri="{FF2B5EF4-FFF2-40B4-BE49-F238E27FC236}">
                <a16:creationId xmlns:a16="http://schemas.microsoft.com/office/drawing/2014/main" id="{8CA14FFD-3D75-41C5-B9C5-1B4A1E454FD1}"/>
              </a:ext>
            </a:extLst>
          </p:cNvPr>
          <p:cNvSpPr/>
          <p:nvPr/>
        </p:nvSpPr>
        <p:spPr>
          <a:xfrm>
            <a:off x="7691587" y="820770"/>
            <a:ext cx="865184" cy="746612"/>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9" name="レコーディング (11)">
            <a:hlinkClick r:id="" action="ppaction://media"/>
            <a:extLst>
              <a:ext uri="{FF2B5EF4-FFF2-40B4-BE49-F238E27FC236}">
                <a16:creationId xmlns:a16="http://schemas.microsoft.com/office/drawing/2014/main" id="{3D5D78FF-518F-19DB-A416-D117BB64D6D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597" y="-754027"/>
            <a:ext cx="609600" cy="609601"/>
          </a:xfrm>
          <a:prstGeom prst="rect">
            <a:avLst/>
          </a:prstGeom>
        </p:spPr>
      </p:pic>
    </p:spTree>
    <p:extLst>
      <p:ext uri="{BB962C8B-B14F-4D97-AF65-F5344CB8AC3E}">
        <p14:creationId xmlns:p14="http://schemas.microsoft.com/office/powerpoint/2010/main" val="125499183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68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754663" y="1525351"/>
            <a:ext cx="9151337" cy="3785652"/>
          </a:xfrm>
          <a:prstGeom prst="rect">
            <a:avLst/>
          </a:prstGeom>
          <a:noFill/>
        </p:spPr>
        <p:txBody>
          <a:bodyPr wrap="square" rtlCol="0">
            <a:spAutoFit/>
          </a:bodyPr>
          <a:lstStyle/>
          <a:p>
            <a:endParaRPr kumimoji="1" lang="en-US" altLang="ja-JP" sz="2000" b="1" dirty="0">
              <a:latin typeface="+mj-ea"/>
              <a:ea typeface="+mj-ea"/>
            </a:endParaRPr>
          </a:p>
          <a:p>
            <a:r>
              <a:rPr kumimoji="1" lang="ja-JP" altLang="en-US" sz="2000" b="1" dirty="0">
                <a:latin typeface="+mj-ea"/>
                <a:ea typeface="+mj-ea"/>
              </a:rPr>
              <a:t>  ①供用する区間の延長（ｍ）（列番号７）：　</a:t>
            </a:r>
            <a:endParaRPr kumimoji="1" lang="en-US" altLang="ja-JP" sz="2000" b="1" dirty="0">
              <a:latin typeface="+mj-ea"/>
              <a:ea typeface="+mj-ea"/>
            </a:endParaRPr>
          </a:p>
          <a:p>
            <a:r>
              <a:rPr kumimoji="1" lang="ja-JP" altLang="en-US" sz="2000" b="1" dirty="0">
                <a:latin typeface="+mj-ea"/>
                <a:ea typeface="+mj-ea"/>
              </a:rPr>
              <a:t>  　　　・事業実施区間の延長距離を記入（工事が全体の一部であれば</a:t>
            </a:r>
            <a:endParaRPr kumimoji="1" lang="en-US" altLang="ja-JP" sz="2000" b="1" dirty="0">
              <a:latin typeface="+mj-ea"/>
              <a:ea typeface="+mj-ea"/>
            </a:endParaRPr>
          </a:p>
          <a:p>
            <a:r>
              <a:rPr kumimoji="1" lang="en-US" altLang="ja-JP" sz="2000" b="1" dirty="0">
                <a:latin typeface="+mj-ea"/>
                <a:ea typeface="+mj-ea"/>
              </a:rPr>
              <a:t>         </a:t>
            </a:r>
            <a:r>
              <a:rPr kumimoji="1" lang="ja-JP" altLang="en-US" sz="2000" b="1" dirty="0">
                <a:latin typeface="+mj-ea"/>
                <a:ea typeface="+mj-ea"/>
              </a:rPr>
              <a:t>　その一部区間の距離を記入</a:t>
            </a:r>
            <a:r>
              <a:rPr kumimoji="1" lang="en-US" altLang="ja-JP" sz="2000" b="1" dirty="0">
                <a:latin typeface="+mj-ea"/>
                <a:ea typeface="+mj-ea"/>
              </a:rPr>
              <a:t>)</a:t>
            </a:r>
          </a:p>
          <a:p>
            <a:pPr>
              <a:spcBef>
                <a:spcPts val="1200"/>
              </a:spcBef>
            </a:pPr>
            <a:r>
              <a:rPr kumimoji="1" lang="ja-JP" altLang="en-US" sz="2000" b="1" dirty="0">
                <a:latin typeface="+mj-ea"/>
                <a:ea typeface="+mj-ea"/>
              </a:rPr>
              <a:t>  ② 供用（予定）年度（列番号</a:t>
            </a:r>
            <a:r>
              <a:rPr kumimoji="1" lang="en-US" altLang="ja-JP" sz="2000" b="1" dirty="0">
                <a:latin typeface="+mj-ea"/>
                <a:ea typeface="+mj-ea"/>
              </a:rPr>
              <a:t>8</a:t>
            </a:r>
            <a:r>
              <a:rPr kumimoji="1" lang="ja-JP" altLang="en-US" sz="2000" b="1" dirty="0">
                <a:latin typeface="+mj-ea"/>
                <a:ea typeface="+mj-ea"/>
              </a:rPr>
              <a:t>）：：　</a:t>
            </a:r>
            <a:r>
              <a:rPr kumimoji="1" lang="en-US" altLang="ja-JP" sz="2000" dirty="0">
                <a:solidFill>
                  <a:srgbClr val="FF0000"/>
                </a:solidFill>
              </a:rPr>
              <a:t>※</a:t>
            </a:r>
            <a:r>
              <a:rPr kumimoji="1" lang="ja-JP" altLang="en-US" sz="2000" dirty="0">
                <a:solidFill>
                  <a:srgbClr val="FF0000"/>
                </a:solidFill>
              </a:rPr>
              <a:t>一番必要な情報です</a:t>
            </a:r>
            <a:r>
              <a:rPr kumimoji="1" lang="ja-JP" altLang="en-US" sz="2000" b="1" dirty="0">
                <a:latin typeface="+mj-ea"/>
                <a:ea typeface="+mj-ea"/>
              </a:rPr>
              <a:t>　</a:t>
            </a:r>
            <a:endParaRPr kumimoji="1" lang="en-US" altLang="ja-JP" sz="2000" b="1" dirty="0">
              <a:latin typeface="+mj-ea"/>
              <a:ea typeface="+mj-ea"/>
            </a:endParaRPr>
          </a:p>
          <a:p>
            <a:r>
              <a:rPr kumimoji="1" lang="ja-JP" altLang="en-US" sz="2000" b="1" dirty="0">
                <a:latin typeface="+mj-ea"/>
                <a:ea typeface="+mj-ea"/>
              </a:rPr>
              <a:t>  　　　・供用（予定）年度をプルダウンメニューから選択</a:t>
            </a:r>
            <a:endParaRPr kumimoji="1" lang="en-US" altLang="ja-JP" sz="2000" b="1" dirty="0">
              <a:latin typeface="+mj-ea"/>
              <a:ea typeface="+mj-ea"/>
            </a:endParaRPr>
          </a:p>
          <a:p>
            <a:r>
              <a:rPr kumimoji="1" lang="ja-JP" altLang="en-US" sz="2000" b="1" dirty="0">
                <a:latin typeface="+mj-ea"/>
                <a:ea typeface="+mj-ea"/>
              </a:rPr>
              <a:t>  　　　・判らない場合は「未定」　を選択</a:t>
            </a:r>
            <a:endParaRPr kumimoji="1" lang="en-US" altLang="ja-JP" sz="2000" b="1" dirty="0">
              <a:latin typeface="+mj-ea"/>
              <a:ea typeface="+mj-ea"/>
            </a:endParaRPr>
          </a:p>
          <a:p>
            <a:r>
              <a:rPr kumimoji="1" lang="ja-JP" altLang="en-US" sz="2000" b="1" dirty="0">
                <a:latin typeface="+mj-ea"/>
                <a:ea typeface="+mj-ea"/>
              </a:rPr>
              <a:t>　　　　</a:t>
            </a:r>
            <a:r>
              <a:rPr kumimoji="1" lang="en-US" altLang="ja-JP" sz="2000" b="1" dirty="0">
                <a:latin typeface="+mj-ea"/>
                <a:ea typeface="+mj-ea"/>
              </a:rPr>
              <a:t>※</a:t>
            </a:r>
            <a:r>
              <a:rPr kumimoji="1" lang="ja-JP" altLang="en-US" sz="2000" b="1" dirty="0">
                <a:latin typeface="+mj-ea"/>
                <a:ea typeface="+mj-ea"/>
              </a:rPr>
              <a:t>令和</a:t>
            </a:r>
            <a:r>
              <a:rPr kumimoji="1" lang="en-US" altLang="ja-JP" sz="2000" b="1" dirty="0">
                <a:latin typeface="+mj-ea"/>
                <a:ea typeface="+mj-ea"/>
              </a:rPr>
              <a:t>6</a:t>
            </a:r>
            <a:r>
              <a:rPr kumimoji="1" lang="ja-JP" altLang="en-US" sz="2000" b="1" dirty="0">
                <a:latin typeface="+mj-ea"/>
                <a:ea typeface="+mj-ea"/>
              </a:rPr>
              <a:t>年度か</a:t>
            </a:r>
            <a:r>
              <a:rPr kumimoji="1" lang="en-US" altLang="ja-JP" sz="2000" b="1" dirty="0">
                <a:latin typeface="+mj-ea"/>
                <a:ea typeface="+mj-ea"/>
              </a:rPr>
              <a:t>7</a:t>
            </a:r>
            <a:r>
              <a:rPr kumimoji="1" lang="ja-JP" altLang="en-US" sz="2000" b="1" dirty="0">
                <a:latin typeface="+mj-ea"/>
                <a:ea typeface="+mj-ea"/>
              </a:rPr>
              <a:t>年度か未定の場合、一旦令和</a:t>
            </a:r>
            <a:r>
              <a:rPr kumimoji="1" lang="en-US" altLang="ja-JP" sz="2000" b="1" dirty="0">
                <a:latin typeface="+mj-ea"/>
                <a:ea typeface="+mj-ea"/>
              </a:rPr>
              <a:t>6</a:t>
            </a:r>
            <a:r>
              <a:rPr kumimoji="1" lang="ja-JP" altLang="en-US" sz="2000" b="1" dirty="0">
                <a:latin typeface="+mj-ea"/>
                <a:ea typeface="+mj-ea"/>
              </a:rPr>
              <a:t>年度と記入</a:t>
            </a:r>
            <a:endParaRPr kumimoji="1" lang="en-US" altLang="ja-JP" sz="2000" b="1" dirty="0">
              <a:latin typeface="+mj-ea"/>
              <a:ea typeface="+mj-ea"/>
            </a:endParaRPr>
          </a:p>
          <a:p>
            <a:pPr>
              <a:spcBef>
                <a:spcPts val="1200"/>
              </a:spcBef>
            </a:pPr>
            <a:r>
              <a:rPr kumimoji="1" lang="ja-JP" altLang="en-US" sz="2000" b="1" dirty="0">
                <a:latin typeface="+mj-ea"/>
                <a:ea typeface="+mj-ea"/>
              </a:rPr>
              <a:t>  ③供用月（列番号</a:t>
            </a:r>
            <a:r>
              <a:rPr kumimoji="1" lang="en-US" altLang="ja-JP" sz="2000" b="1" dirty="0">
                <a:latin typeface="+mj-ea"/>
                <a:ea typeface="+mj-ea"/>
              </a:rPr>
              <a:t>9</a:t>
            </a:r>
            <a:r>
              <a:rPr kumimoji="1" lang="ja-JP" altLang="en-US" sz="2000" b="1" dirty="0">
                <a:latin typeface="+mj-ea"/>
                <a:ea typeface="+mj-ea"/>
              </a:rPr>
              <a:t>）：</a:t>
            </a:r>
            <a:endParaRPr kumimoji="1" lang="en-US" altLang="ja-JP" sz="2000" b="1" dirty="0">
              <a:latin typeface="+mj-ea"/>
              <a:ea typeface="+mj-ea"/>
            </a:endParaRPr>
          </a:p>
          <a:p>
            <a:r>
              <a:rPr kumimoji="1" lang="ja-JP" altLang="en-US" sz="2000" b="1" dirty="0">
                <a:latin typeface="+mj-ea"/>
                <a:ea typeface="+mj-ea"/>
              </a:rPr>
              <a:t>  　　　・供用予定の月まで決定されている場合は、記入</a:t>
            </a:r>
            <a:endParaRPr kumimoji="1" lang="en-US" altLang="ja-JP" sz="2000" b="1" dirty="0">
              <a:latin typeface="+mj-ea"/>
              <a:ea typeface="+mj-ea"/>
            </a:endParaRPr>
          </a:p>
          <a:p>
            <a:r>
              <a:rPr kumimoji="1" lang="ja-JP" altLang="en-US" sz="2000" b="1" dirty="0">
                <a:latin typeface="+mj-ea"/>
                <a:ea typeface="+mj-ea"/>
              </a:rPr>
              <a:t>  　　　・上記で「供用済み」　を選択した場合、年・月を記入　　</a:t>
            </a:r>
            <a:endParaRPr kumimoji="1" lang="en-US" altLang="ja-JP" sz="2000" b="1" dirty="0">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12</a:t>
            </a:fld>
            <a:endParaRPr lang="en-US" sz="1800" b="1" dirty="0">
              <a:solidFill>
                <a:schemeClr val="tx1"/>
              </a:solidFill>
              <a:latin typeface="+mj-ea"/>
              <a:ea typeface="+mj-ea"/>
            </a:endParaRPr>
          </a:p>
        </p:txBody>
      </p:sp>
      <p:sp>
        <p:nvSpPr>
          <p:cNvPr id="9" name="テキスト ボックス 8">
            <a:extLst>
              <a:ext uri="{FF2B5EF4-FFF2-40B4-BE49-F238E27FC236}">
                <a16:creationId xmlns:a16="http://schemas.microsoft.com/office/drawing/2014/main" id="{3D0BEFAC-85D5-4A26-A6FF-B32EC3A4657E}"/>
              </a:ext>
            </a:extLst>
          </p:cNvPr>
          <p:cNvSpPr txBox="1"/>
          <p:nvPr/>
        </p:nvSpPr>
        <p:spPr>
          <a:xfrm>
            <a:off x="962598" y="5423207"/>
            <a:ext cx="8262365" cy="646331"/>
          </a:xfrm>
          <a:prstGeom prst="rect">
            <a:avLst/>
          </a:prstGeom>
          <a:noFill/>
        </p:spPr>
        <p:txBody>
          <a:bodyPr wrap="square" rtlCol="0">
            <a:spAutoFit/>
          </a:bodyPr>
          <a:lstStyle/>
          <a:p>
            <a:r>
              <a:rPr kumimoji="1" lang="en-US" altLang="ja-JP" b="1" dirty="0"/>
              <a:t>※</a:t>
            </a:r>
            <a:r>
              <a:rPr kumimoji="1" lang="ja-JP" altLang="en-US" b="1" u="sng" dirty="0"/>
              <a:t>供用（予定）年度</a:t>
            </a:r>
            <a:endParaRPr kumimoji="1" lang="en-US" altLang="ja-JP" b="1" u="sng" dirty="0"/>
          </a:p>
          <a:p>
            <a:r>
              <a:rPr kumimoji="1" lang="ja-JP" altLang="en-US" b="1" u="sng" dirty="0"/>
              <a:t>⇒事業全体の完了（予定）年度ではなく、当該箇所の供用（予定）年度とします。</a:t>
            </a:r>
            <a:endParaRPr kumimoji="1" lang="en-US" altLang="ja-JP" b="1" u="sng" dirty="0"/>
          </a:p>
        </p:txBody>
      </p:sp>
      <p:sp>
        <p:nvSpPr>
          <p:cNvPr id="11" name="正方形/長方形 10">
            <a:extLst>
              <a:ext uri="{FF2B5EF4-FFF2-40B4-BE49-F238E27FC236}">
                <a16:creationId xmlns:a16="http://schemas.microsoft.com/office/drawing/2014/main" id="{B4B606F8-093B-4F32-83A6-8EB80448F65B}"/>
              </a:ext>
            </a:extLst>
          </p:cNvPr>
          <p:cNvSpPr/>
          <p:nvPr/>
        </p:nvSpPr>
        <p:spPr>
          <a:xfrm>
            <a:off x="871384" y="2932018"/>
            <a:ext cx="3474113" cy="3600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タイトル 1"/>
          <p:cNvSpPr>
            <a:spLocks noGrp="1"/>
          </p:cNvSpPr>
          <p:nvPr>
            <p:ph type="title"/>
          </p:nvPr>
        </p:nvSpPr>
        <p:spPr>
          <a:xfrm>
            <a:off x="681038" y="681331"/>
            <a:ext cx="8543925" cy="486445"/>
          </a:xfrm>
        </p:spPr>
        <p:txBody>
          <a:bodyPr>
            <a:normAutofit/>
          </a:bodyPr>
          <a:lstStyle/>
          <a:p>
            <a:r>
              <a:rPr lang="ja-JP" altLang="en-US" sz="2800" b="1" dirty="0"/>
              <a:t>８</a:t>
            </a:r>
            <a:r>
              <a:rPr lang="en-US" altLang="ja-JP" sz="2800" b="1" dirty="0"/>
              <a:t>-</a:t>
            </a:r>
            <a:r>
              <a:rPr lang="ja-JP" altLang="en-US" sz="2800" b="1" dirty="0"/>
              <a:t>２．（２）</a:t>
            </a:r>
            <a:r>
              <a:rPr lang="ja-JP" altLang="en-US" sz="2800" dirty="0">
                <a:latin typeface="+mj-ea"/>
              </a:rPr>
              <a:t>道路の供用情報の記入</a:t>
            </a:r>
            <a:endParaRPr lang="en-US" altLang="ja-JP" sz="2800" dirty="0">
              <a:latin typeface="+mj-ea"/>
            </a:endParaRPr>
          </a:p>
        </p:txBody>
      </p:sp>
      <p:pic>
        <p:nvPicPr>
          <p:cNvPr id="2" name="図 1">
            <a:extLst>
              <a:ext uri="{FF2B5EF4-FFF2-40B4-BE49-F238E27FC236}">
                <a16:creationId xmlns:a16="http://schemas.microsoft.com/office/drawing/2014/main" id="{A9A45C63-8F6D-B58C-ECFE-D39BC4AFCF7A}"/>
              </a:ext>
            </a:extLst>
          </p:cNvPr>
          <p:cNvPicPr>
            <a:picLocks noChangeAspect="1"/>
          </p:cNvPicPr>
          <p:nvPr/>
        </p:nvPicPr>
        <p:blipFill>
          <a:blip r:embed="rId4"/>
          <a:stretch>
            <a:fillRect/>
          </a:stretch>
        </p:blipFill>
        <p:spPr>
          <a:xfrm>
            <a:off x="7561710" y="449215"/>
            <a:ext cx="2064824" cy="1140903"/>
          </a:xfrm>
          <a:prstGeom prst="rect">
            <a:avLst/>
          </a:prstGeom>
        </p:spPr>
      </p:pic>
      <p:sp>
        <p:nvSpPr>
          <p:cNvPr id="5" name="正方形/長方形 4">
            <a:extLst>
              <a:ext uri="{FF2B5EF4-FFF2-40B4-BE49-F238E27FC236}">
                <a16:creationId xmlns:a16="http://schemas.microsoft.com/office/drawing/2014/main" id="{CC139C36-D9B2-4BF3-A977-25C224EEBEB0}"/>
              </a:ext>
            </a:extLst>
          </p:cNvPr>
          <p:cNvSpPr/>
          <p:nvPr/>
        </p:nvSpPr>
        <p:spPr>
          <a:xfrm>
            <a:off x="8582465" y="762909"/>
            <a:ext cx="215463" cy="784088"/>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7" name="レコーディング (12)">
            <a:hlinkClick r:id="" action="ppaction://media"/>
            <a:extLst>
              <a:ext uri="{FF2B5EF4-FFF2-40B4-BE49-F238E27FC236}">
                <a16:creationId xmlns:a16="http://schemas.microsoft.com/office/drawing/2014/main" id="{59655B55-AA8E-4E4F-A319-261E1E6DD11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5063" y="-771138"/>
            <a:ext cx="609600" cy="609601"/>
          </a:xfrm>
          <a:prstGeom prst="rect">
            <a:avLst/>
          </a:prstGeom>
        </p:spPr>
      </p:pic>
    </p:spTree>
    <p:extLst>
      <p:ext uri="{BB962C8B-B14F-4D97-AF65-F5344CB8AC3E}">
        <p14:creationId xmlns:p14="http://schemas.microsoft.com/office/powerpoint/2010/main" val="418625641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75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518580" y="680691"/>
            <a:ext cx="9387420" cy="5139869"/>
          </a:xfrm>
          <a:prstGeom prst="rect">
            <a:avLst/>
          </a:prstGeom>
          <a:noFill/>
        </p:spPr>
        <p:txBody>
          <a:bodyPr wrap="square" rtlCol="0">
            <a:spAutoFit/>
          </a:bodyPr>
          <a:lstStyle/>
          <a:p>
            <a:endParaRPr kumimoji="1" lang="en-US" altLang="ja-JP" sz="2000" b="1" dirty="0">
              <a:latin typeface="+mj-ea"/>
              <a:ea typeface="+mj-ea"/>
            </a:endParaRPr>
          </a:p>
          <a:p>
            <a:r>
              <a:rPr kumimoji="1" lang="ja-JP" altLang="en-US" sz="2000" b="1" dirty="0">
                <a:latin typeface="+mj-ea"/>
                <a:ea typeface="+mj-ea"/>
              </a:rPr>
              <a:t>　</a:t>
            </a:r>
            <a:r>
              <a:rPr kumimoji="1" lang="ja-JP" altLang="en-US" b="1" dirty="0">
                <a:latin typeface="+mj-ea"/>
                <a:ea typeface="+mj-ea"/>
              </a:rPr>
              <a:t>①提供していただきたい図面（列番号</a:t>
            </a:r>
            <a:r>
              <a:rPr kumimoji="1" lang="en-US" altLang="ja-JP" b="1" dirty="0">
                <a:latin typeface="+mj-ea"/>
                <a:ea typeface="+mj-ea"/>
              </a:rPr>
              <a:t>10</a:t>
            </a:r>
            <a:r>
              <a:rPr kumimoji="1" lang="ja-JP" altLang="en-US" b="1" dirty="0">
                <a:latin typeface="+mj-ea"/>
                <a:ea typeface="+mj-ea"/>
              </a:rPr>
              <a:t>）：</a:t>
            </a:r>
            <a:endParaRPr kumimoji="1" lang="en-US" altLang="ja-JP" b="1" dirty="0">
              <a:latin typeface="+mj-ea"/>
              <a:ea typeface="+mj-ea"/>
            </a:endParaRPr>
          </a:p>
          <a:p>
            <a:r>
              <a:rPr kumimoji="1" lang="ja-JP" altLang="en-US" b="1" dirty="0">
                <a:latin typeface="+mj-ea"/>
                <a:ea typeface="+mj-ea"/>
              </a:rPr>
              <a:t>　　　</a:t>
            </a:r>
            <a:r>
              <a:rPr kumimoji="1" lang="ja-JP" altLang="en-US" b="1" dirty="0">
                <a:solidFill>
                  <a:srgbClr val="FF0000"/>
                </a:solidFill>
                <a:latin typeface="+mj-ea"/>
                <a:ea typeface="+mj-ea"/>
              </a:rPr>
              <a:t>・この列への記入は不要です</a:t>
            </a:r>
            <a:endParaRPr kumimoji="1" lang="en-US" altLang="ja-JP" b="1" dirty="0">
              <a:solidFill>
                <a:srgbClr val="FF0000"/>
              </a:solidFill>
              <a:latin typeface="+mj-ea"/>
              <a:ea typeface="+mj-ea"/>
            </a:endParaRPr>
          </a:p>
          <a:p>
            <a:r>
              <a:rPr kumimoji="1" lang="ja-JP" altLang="en-US" b="1" dirty="0">
                <a:latin typeface="+mj-ea"/>
                <a:ea typeface="+mj-ea"/>
              </a:rPr>
              <a:t>　　　</a:t>
            </a:r>
            <a:endParaRPr kumimoji="1" lang="en-US" altLang="ja-JP" b="1" dirty="0">
              <a:latin typeface="+mj-ea"/>
              <a:ea typeface="+mj-ea"/>
            </a:endParaRPr>
          </a:p>
          <a:p>
            <a:r>
              <a:rPr kumimoji="1" lang="en-US" altLang="ja-JP" b="1" dirty="0">
                <a:latin typeface="+mj-ea"/>
                <a:ea typeface="+mj-ea"/>
              </a:rPr>
              <a:t>  </a:t>
            </a:r>
            <a:r>
              <a:rPr kumimoji="1" lang="ja-JP" altLang="en-US" b="1" dirty="0">
                <a:latin typeface="+mj-ea"/>
                <a:ea typeface="+mj-ea"/>
              </a:rPr>
              <a:t>②今回提供していただく図面（列番号</a:t>
            </a:r>
            <a:r>
              <a:rPr kumimoji="1" lang="en-US" altLang="ja-JP" b="1" dirty="0">
                <a:latin typeface="+mj-ea"/>
                <a:ea typeface="+mj-ea"/>
              </a:rPr>
              <a:t>11</a:t>
            </a:r>
            <a:r>
              <a:rPr kumimoji="1" lang="ja-JP" altLang="en-US" b="1" dirty="0">
                <a:latin typeface="+mj-ea"/>
                <a:ea typeface="+mj-ea"/>
              </a:rPr>
              <a:t>）：</a:t>
            </a:r>
            <a:r>
              <a:rPr kumimoji="1" lang="ja-JP" altLang="en-US" b="1" dirty="0">
                <a:solidFill>
                  <a:srgbClr val="FF0000"/>
                </a:solidFill>
                <a:latin typeface="+mj-ea"/>
                <a:ea typeface="+mj-ea"/>
              </a:rPr>
              <a:t>御担当者様が記入</a:t>
            </a:r>
            <a:r>
              <a:rPr kumimoji="1" lang="ja-JP" altLang="en-US" b="1" dirty="0">
                <a:latin typeface="+mj-ea"/>
                <a:ea typeface="+mj-ea"/>
              </a:rPr>
              <a:t>　</a:t>
            </a:r>
            <a:endParaRPr kumimoji="1" lang="en-US" altLang="ja-JP" b="1" dirty="0">
              <a:solidFill>
                <a:srgbClr val="FF0000"/>
              </a:solidFill>
              <a:latin typeface="+mj-ea"/>
              <a:ea typeface="+mj-ea"/>
            </a:endParaRPr>
          </a:p>
          <a:p>
            <a:r>
              <a:rPr kumimoji="1" lang="ja-JP" altLang="en-US" b="1" dirty="0">
                <a:latin typeface="+mj-ea"/>
                <a:ea typeface="+mj-ea"/>
              </a:rPr>
              <a:t>　　　・提供していただく図面をプルダウンメニューから選択</a:t>
            </a:r>
            <a:endParaRPr kumimoji="1" lang="en-US" altLang="ja-JP" b="1" dirty="0">
              <a:latin typeface="+mj-ea"/>
              <a:ea typeface="+mj-ea"/>
            </a:endParaRPr>
          </a:p>
          <a:p>
            <a:r>
              <a:rPr kumimoji="1" lang="ja-JP" altLang="en-US" b="1" dirty="0">
                <a:latin typeface="+mj-ea"/>
                <a:ea typeface="+mj-ea"/>
              </a:rPr>
              <a:t>　　　</a:t>
            </a:r>
            <a:endParaRPr kumimoji="1" lang="en-US" altLang="ja-JP" b="1" dirty="0">
              <a:latin typeface="+mj-ea"/>
              <a:ea typeface="+mj-ea"/>
            </a:endParaRPr>
          </a:p>
          <a:p>
            <a:r>
              <a:rPr kumimoji="1" lang="ja-JP" altLang="en-US" b="1" dirty="0">
                <a:latin typeface="+mj-ea"/>
                <a:ea typeface="+mj-ea"/>
              </a:rPr>
              <a:t>　③図面のカーナビ地図会社への提供（列番号</a:t>
            </a:r>
            <a:r>
              <a:rPr kumimoji="1" lang="en-US" altLang="ja-JP" b="1" dirty="0">
                <a:latin typeface="+mj-ea"/>
                <a:ea typeface="+mj-ea"/>
              </a:rPr>
              <a:t>12</a:t>
            </a:r>
            <a:r>
              <a:rPr kumimoji="1" lang="ja-JP" altLang="en-US" b="1" dirty="0">
                <a:latin typeface="+mj-ea"/>
                <a:ea typeface="+mj-ea"/>
              </a:rPr>
              <a:t>）：</a:t>
            </a:r>
            <a:endParaRPr kumimoji="1" lang="en-US" altLang="ja-JP" b="1" dirty="0">
              <a:latin typeface="+mj-ea"/>
              <a:ea typeface="+mj-ea"/>
            </a:endParaRPr>
          </a:p>
          <a:p>
            <a:r>
              <a:rPr kumimoji="1" lang="ja-JP" altLang="en-US" b="1" dirty="0">
                <a:latin typeface="+mj-ea"/>
                <a:ea typeface="+mj-ea"/>
              </a:rPr>
              <a:t>　　 ・地図会社への提供が不可の場合は</a:t>
            </a:r>
            <a:r>
              <a:rPr kumimoji="1" lang="en-US" altLang="ja-JP" b="1" dirty="0">
                <a:latin typeface="+mj-ea"/>
                <a:ea typeface="+mj-ea"/>
              </a:rPr>
              <a:t>×</a:t>
            </a:r>
            <a:r>
              <a:rPr kumimoji="1" lang="ja-JP" altLang="en-US" b="1" dirty="0">
                <a:latin typeface="+mj-ea"/>
                <a:ea typeface="+mj-ea"/>
              </a:rPr>
              <a:t>を選択（空欄のまま⇒</a:t>
            </a:r>
            <a:r>
              <a:rPr kumimoji="1" lang="ja-JP" altLang="en-US" b="1" dirty="0">
                <a:solidFill>
                  <a:srgbClr val="FF0000"/>
                </a:solidFill>
                <a:latin typeface="+mj-ea"/>
                <a:ea typeface="+mj-ea"/>
              </a:rPr>
              <a:t>提供可と判断</a:t>
            </a:r>
            <a:r>
              <a:rPr kumimoji="1" lang="ja-JP" altLang="en-US" b="1" dirty="0">
                <a:latin typeface="+mj-ea"/>
                <a:ea typeface="+mj-ea"/>
              </a:rPr>
              <a:t>）</a:t>
            </a:r>
            <a:endParaRPr kumimoji="1" lang="en-US" altLang="ja-JP" b="1" dirty="0">
              <a:latin typeface="+mj-ea"/>
              <a:ea typeface="+mj-ea"/>
            </a:endParaRPr>
          </a:p>
          <a:p>
            <a:r>
              <a:rPr lang="ja-JP" altLang="en-US" b="1" dirty="0">
                <a:latin typeface="+mj-ea"/>
                <a:ea typeface="+mj-ea"/>
              </a:rPr>
              <a:t>　　 ・斜線箇所は、前年度提供可の回答済み</a:t>
            </a:r>
            <a:endParaRPr lang="en-US" altLang="ja-JP" b="1" dirty="0">
              <a:latin typeface="+mj-ea"/>
              <a:ea typeface="+mj-ea"/>
            </a:endParaRPr>
          </a:p>
          <a:p>
            <a:r>
              <a:rPr kumimoji="1" lang="ja-JP" altLang="en-US" b="1" dirty="0">
                <a:latin typeface="+mj-ea"/>
                <a:ea typeface="+mj-ea"/>
              </a:rPr>
              <a:t>　　 ・</a:t>
            </a:r>
            <a:r>
              <a:rPr kumimoji="1" lang="ja-JP" altLang="en-US" b="1" u="sng" dirty="0">
                <a:latin typeface="+mj-ea"/>
                <a:ea typeface="+mj-ea"/>
              </a:rPr>
              <a:t>何らかの理由により図面を地整（</a:t>
            </a:r>
            <a:r>
              <a:rPr kumimoji="1" lang="en-US" altLang="ja-JP" b="1" u="sng" dirty="0">
                <a:latin typeface="+mj-ea"/>
                <a:ea typeface="+mj-ea"/>
              </a:rPr>
              <a:t>DRM</a:t>
            </a:r>
            <a:r>
              <a:rPr kumimoji="1" lang="ja-JP" altLang="en-US" b="1" u="sng" dirty="0">
                <a:latin typeface="+mj-ea"/>
                <a:ea typeface="+mj-ea"/>
              </a:rPr>
              <a:t>）に提供できない場合の✕ではありません</a:t>
            </a:r>
            <a:endParaRPr kumimoji="1" lang="en-US" altLang="ja-JP" b="1" u="sng" dirty="0">
              <a:latin typeface="+mj-ea"/>
              <a:ea typeface="+mj-ea"/>
            </a:endParaRPr>
          </a:p>
          <a:p>
            <a:endParaRPr kumimoji="1" lang="en-US" altLang="ja-JP" b="1" dirty="0">
              <a:latin typeface="+mj-ea"/>
              <a:ea typeface="+mj-ea"/>
            </a:endParaRPr>
          </a:p>
          <a:p>
            <a:r>
              <a:rPr kumimoji="1" lang="ja-JP" altLang="en-US" b="1" dirty="0">
                <a:latin typeface="+mj-ea"/>
                <a:ea typeface="+mj-ea"/>
              </a:rPr>
              <a:t>　　　</a:t>
            </a:r>
            <a:r>
              <a:rPr kumimoji="1" lang="en-US" altLang="ja-JP" b="1" dirty="0">
                <a:solidFill>
                  <a:srgbClr val="FF0000"/>
                </a:solidFill>
                <a:latin typeface="+mj-ea"/>
                <a:ea typeface="+mj-ea"/>
              </a:rPr>
              <a:t>※</a:t>
            </a:r>
            <a:r>
              <a:rPr kumimoji="1" lang="ja-JP" altLang="en-US" b="1" dirty="0">
                <a:solidFill>
                  <a:srgbClr val="FF0000"/>
                </a:solidFill>
                <a:latin typeface="+mj-ea"/>
                <a:ea typeface="+mj-ea"/>
              </a:rPr>
              <a:t>地図会社とは、機密保持に関する</a:t>
            </a:r>
            <a:r>
              <a:rPr kumimoji="1" lang="ja-JP" altLang="en-US" b="1" dirty="0">
                <a:solidFill>
                  <a:srgbClr val="0000FF"/>
                </a:solidFill>
                <a:latin typeface="+mj-ea"/>
                <a:ea typeface="+mj-ea"/>
              </a:rPr>
              <a:t>確約書</a:t>
            </a:r>
            <a:r>
              <a:rPr kumimoji="1" lang="ja-JP" altLang="en-US" b="1" dirty="0">
                <a:solidFill>
                  <a:srgbClr val="FF0000"/>
                </a:solidFill>
                <a:latin typeface="+mj-ea"/>
                <a:ea typeface="+mj-ea"/>
              </a:rPr>
              <a:t>を取り交したカーナビ地図会社で、ゼンリン、</a:t>
            </a:r>
            <a:endParaRPr kumimoji="1" lang="en-US" altLang="ja-JP" b="1" dirty="0">
              <a:solidFill>
                <a:srgbClr val="FF0000"/>
              </a:solidFill>
              <a:latin typeface="+mj-ea"/>
              <a:ea typeface="+mj-ea"/>
            </a:endParaRPr>
          </a:p>
          <a:p>
            <a:r>
              <a:rPr kumimoji="1" lang="ja-JP" altLang="en-US" b="1" dirty="0">
                <a:solidFill>
                  <a:srgbClr val="FF0000"/>
                </a:solidFill>
                <a:latin typeface="+mj-ea"/>
                <a:ea typeface="+mj-ea"/>
              </a:rPr>
              <a:t>        　 トヨタマップマスター、ジオテクノロジーズ、マップルの</a:t>
            </a:r>
            <a:r>
              <a:rPr kumimoji="1" lang="en-US" altLang="ja-JP" b="1" dirty="0">
                <a:solidFill>
                  <a:srgbClr val="FF0000"/>
                </a:solidFill>
                <a:latin typeface="+mj-ea"/>
                <a:ea typeface="+mj-ea"/>
              </a:rPr>
              <a:t>4</a:t>
            </a:r>
            <a:r>
              <a:rPr kumimoji="1" lang="ja-JP" altLang="en-US" b="1" dirty="0">
                <a:solidFill>
                  <a:srgbClr val="FF0000"/>
                </a:solidFill>
                <a:latin typeface="+mj-ea"/>
                <a:ea typeface="+mj-ea"/>
              </a:rPr>
              <a:t>社</a:t>
            </a:r>
          </a:p>
          <a:p>
            <a:r>
              <a:rPr kumimoji="1" lang="ja-JP" altLang="en-US" b="1" dirty="0">
                <a:solidFill>
                  <a:srgbClr val="FF0000"/>
                </a:solidFill>
                <a:latin typeface="+mj-ea"/>
                <a:ea typeface="+mj-ea"/>
              </a:rPr>
              <a:t>　  　</a:t>
            </a:r>
            <a:r>
              <a:rPr kumimoji="1" lang="en-US" altLang="ja-JP" b="1" dirty="0">
                <a:solidFill>
                  <a:srgbClr val="FF0000"/>
                </a:solidFill>
                <a:latin typeface="+mj-ea"/>
                <a:ea typeface="+mj-ea"/>
              </a:rPr>
              <a:t>※</a:t>
            </a:r>
            <a:r>
              <a:rPr kumimoji="1" lang="ja-JP" altLang="en-US" b="1" dirty="0">
                <a:solidFill>
                  <a:srgbClr val="FF0000"/>
                </a:solidFill>
                <a:latin typeface="+mj-ea"/>
                <a:ea typeface="+mj-ea"/>
              </a:rPr>
              <a:t>図面を地図会社へ提供することで</a:t>
            </a:r>
            <a:endParaRPr kumimoji="1" lang="en-US" altLang="ja-JP" b="1" dirty="0">
              <a:solidFill>
                <a:srgbClr val="FF0000"/>
              </a:solidFill>
              <a:latin typeface="+mj-ea"/>
              <a:ea typeface="+mj-ea"/>
            </a:endParaRPr>
          </a:p>
          <a:p>
            <a:r>
              <a:rPr kumimoji="1" lang="ja-JP" altLang="en-US" b="1" dirty="0">
                <a:solidFill>
                  <a:srgbClr val="FF0000"/>
                </a:solidFill>
                <a:latin typeface="+mj-ea"/>
                <a:ea typeface="+mj-ea"/>
              </a:rPr>
              <a:t>　　　　　</a:t>
            </a:r>
            <a:r>
              <a:rPr kumimoji="1" lang="ja-JP" altLang="en-US" b="1" dirty="0">
                <a:solidFill>
                  <a:srgbClr val="0000FF"/>
                </a:solidFill>
                <a:latin typeface="+mj-ea"/>
                <a:ea typeface="+mj-ea"/>
              </a:rPr>
              <a:t>・地図会社からの</a:t>
            </a:r>
            <a:r>
              <a:rPr kumimoji="1" lang="ja-JP" altLang="en-US" b="1" dirty="0">
                <a:solidFill>
                  <a:srgbClr val="3333FF"/>
                </a:solidFill>
                <a:latin typeface="+mj-ea"/>
                <a:ea typeface="+mj-ea"/>
              </a:rPr>
              <a:t>問い合わせや開示請求が無くなり、道路管理者への負担が軽減</a:t>
            </a:r>
            <a:endParaRPr kumimoji="1" lang="en-US" altLang="ja-JP" b="1" dirty="0">
              <a:solidFill>
                <a:srgbClr val="FF0000"/>
              </a:solidFill>
              <a:latin typeface="+mj-ea"/>
              <a:ea typeface="+mj-ea"/>
            </a:endParaRPr>
          </a:p>
          <a:p>
            <a:r>
              <a:rPr kumimoji="1" lang="ja-JP" altLang="en-US" b="1" dirty="0">
                <a:solidFill>
                  <a:srgbClr val="FF0000"/>
                </a:solidFill>
                <a:latin typeface="+mj-ea"/>
                <a:ea typeface="+mj-ea"/>
              </a:rPr>
              <a:t>　　　　　</a:t>
            </a:r>
            <a:r>
              <a:rPr kumimoji="1" lang="ja-JP" altLang="en-US" b="1" dirty="0">
                <a:solidFill>
                  <a:srgbClr val="0000FF"/>
                </a:solidFill>
                <a:latin typeface="+mj-ea"/>
                <a:ea typeface="+mj-ea"/>
              </a:rPr>
              <a:t>・図面に個人名がある場合は削除をしたうえで提供</a:t>
            </a:r>
          </a:p>
          <a:p>
            <a:r>
              <a:rPr kumimoji="1" lang="ja-JP" altLang="en-US" b="1" dirty="0">
                <a:solidFill>
                  <a:srgbClr val="FF0000"/>
                </a:solidFill>
                <a:latin typeface="+mj-ea"/>
                <a:ea typeface="+mj-ea"/>
              </a:rPr>
              <a:t>　　　 　 </a:t>
            </a:r>
            <a:r>
              <a:rPr kumimoji="1" lang="ja-JP" altLang="en-US" b="1" dirty="0">
                <a:solidFill>
                  <a:srgbClr val="0000FF"/>
                </a:solidFill>
                <a:latin typeface="+mj-ea"/>
                <a:ea typeface="+mj-ea"/>
              </a:rPr>
              <a:t>・また、確約書により、地図会社から図面が流出する事はありません</a:t>
            </a:r>
            <a:endParaRPr kumimoji="1" lang="en-US" altLang="ja-JP" b="1" dirty="0">
              <a:solidFill>
                <a:srgbClr val="0000FF"/>
              </a:solidFill>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13</a:t>
            </a:fld>
            <a:endParaRPr lang="en-US" sz="1800" b="1" dirty="0">
              <a:solidFill>
                <a:schemeClr val="tx1"/>
              </a:solidFill>
              <a:latin typeface="+mj-ea"/>
              <a:ea typeface="+mj-ea"/>
            </a:endParaRPr>
          </a:p>
        </p:txBody>
      </p:sp>
      <p:sp>
        <p:nvSpPr>
          <p:cNvPr id="7" name="タイトル 1"/>
          <p:cNvSpPr>
            <a:spLocks noGrp="1"/>
          </p:cNvSpPr>
          <p:nvPr>
            <p:ph type="title"/>
          </p:nvPr>
        </p:nvSpPr>
        <p:spPr>
          <a:xfrm>
            <a:off x="681038" y="356496"/>
            <a:ext cx="8543925" cy="486445"/>
          </a:xfrm>
        </p:spPr>
        <p:txBody>
          <a:bodyPr>
            <a:normAutofit/>
          </a:bodyPr>
          <a:lstStyle/>
          <a:p>
            <a:r>
              <a:rPr lang="ja-JP" altLang="en-US" sz="2800" b="1" dirty="0"/>
              <a:t>８</a:t>
            </a:r>
            <a:r>
              <a:rPr lang="en-US" altLang="ja-JP" sz="2800" b="1" dirty="0"/>
              <a:t>-</a:t>
            </a:r>
            <a:r>
              <a:rPr lang="ja-JP" altLang="en-US" sz="2800" b="1" dirty="0"/>
              <a:t>３．（３）</a:t>
            </a:r>
            <a:r>
              <a:rPr lang="ja-JP" altLang="en-US" sz="2800" dirty="0">
                <a:latin typeface="+mj-ea"/>
              </a:rPr>
              <a:t>図面の情報の記入</a:t>
            </a:r>
            <a:endParaRPr lang="en-US" altLang="ja-JP" sz="2800" dirty="0">
              <a:latin typeface="+mj-ea"/>
            </a:endParaRPr>
          </a:p>
        </p:txBody>
      </p:sp>
      <p:pic>
        <p:nvPicPr>
          <p:cNvPr id="2" name="図 1">
            <a:extLst>
              <a:ext uri="{FF2B5EF4-FFF2-40B4-BE49-F238E27FC236}">
                <a16:creationId xmlns:a16="http://schemas.microsoft.com/office/drawing/2014/main" id="{7842D98E-EDEE-9CC4-DE15-224B29DF1D7F}"/>
              </a:ext>
            </a:extLst>
          </p:cNvPr>
          <p:cNvPicPr>
            <a:picLocks noChangeAspect="1"/>
          </p:cNvPicPr>
          <p:nvPr/>
        </p:nvPicPr>
        <p:blipFill>
          <a:blip r:embed="rId4"/>
          <a:stretch>
            <a:fillRect/>
          </a:stretch>
        </p:blipFill>
        <p:spPr>
          <a:xfrm>
            <a:off x="7675324" y="356496"/>
            <a:ext cx="2064824" cy="1140903"/>
          </a:xfrm>
          <a:prstGeom prst="rect">
            <a:avLst/>
          </a:prstGeom>
        </p:spPr>
      </p:pic>
      <p:sp>
        <p:nvSpPr>
          <p:cNvPr id="5" name="正方形/長方形 4">
            <a:extLst>
              <a:ext uri="{FF2B5EF4-FFF2-40B4-BE49-F238E27FC236}">
                <a16:creationId xmlns:a16="http://schemas.microsoft.com/office/drawing/2014/main" id="{CC7124BB-9FB2-49DB-BF1D-BE6B17C3D55B}"/>
              </a:ext>
            </a:extLst>
          </p:cNvPr>
          <p:cNvSpPr/>
          <p:nvPr/>
        </p:nvSpPr>
        <p:spPr>
          <a:xfrm>
            <a:off x="8892330" y="680691"/>
            <a:ext cx="769994" cy="749584"/>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8" name="レコーディング (13)">
            <a:hlinkClick r:id="" action="ppaction://media"/>
            <a:extLst>
              <a:ext uri="{FF2B5EF4-FFF2-40B4-BE49-F238E27FC236}">
                <a16:creationId xmlns:a16="http://schemas.microsoft.com/office/drawing/2014/main" id="{6F7D3F18-EF04-9358-08A9-0C01B450028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438" y="-788896"/>
            <a:ext cx="609600" cy="609600"/>
          </a:xfrm>
          <a:prstGeom prst="rect">
            <a:avLst/>
          </a:prstGeom>
        </p:spPr>
      </p:pic>
    </p:spTree>
    <p:extLst>
      <p:ext uri="{BB962C8B-B14F-4D97-AF65-F5344CB8AC3E}">
        <p14:creationId xmlns:p14="http://schemas.microsoft.com/office/powerpoint/2010/main" val="13670175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9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54663" y="713834"/>
            <a:ext cx="8543925" cy="486445"/>
          </a:xfrm>
        </p:spPr>
        <p:txBody>
          <a:bodyPr>
            <a:normAutofit/>
          </a:bodyPr>
          <a:lstStyle/>
          <a:p>
            <a:r>
              <a:rPr lang="ja-JP" altLang="en-US" sz="2800" b="1" dirty="0"/>
              <a:t>９．提出していただく図面の形式</a:t>
            </a:r>
            <a:endParaRPr lang="ja-JP" altLang="en-US" sz="2800" b="1" dirty="0">
              <a:solidFill>
                <a:srgbClr val="FF0000"/>
              </a:solidFill>
            </a:endParaRPr>
          </a:p>
        </p:txBody>
      </p:sp>
      <p:sp>
        <p:nvSpPr>
          <p:cNvPr id="6" name="テキスト ボックス 5"/>
          <p:cNvSpPr txBox="1"/>
          <p:nvPr/>
        </p:nvSpPr>
        <p:spPr>
          <a:xfrm>
            <a:off x="754663" y="2379432"/>
            <a:ext cx="9151337" cy="2554545"/>
          </a:xfrm>
          <a:prstGeom prst="rect">
            <a:avLst/>
          </a:prstGeom>
          <a:noFill/>
        </p:spPr>
        <p:txBody>
          <a:bodyPr wrap="square" rtlCol="0">
            <a:spAutoFit/>
          </a:bodyPr>
          <a:lstStyle/>
          <a:p>
            <a:r>
              <a:rPr lang="ja-JP" altLang="en-US" sz="3200" b="1" dirty="0">
                <a:solidFill>
                  <a:srgbClr val="FF0000"/>
                </a:solidFill>
                <a:latin typeface="+mj-ea"/>
                <a:ea typeface="+mj-ea"/>
              </a:rPr>
              <a:t>①</a:t>
            </a:r>
            <a:r>
              <a:rPr lang="en-US" altLang="ja-JP" sz="3200" b="1" dirty="0">
                <a:solidFill>
                  <a:srgbClr val="FF0000"/>
                </a:solidFill>
                <a:latin typeface="+mj-ea"/>
                <a:ea typeface="+mj-ea"/>
              </a:rPr>
              <a:t>CAD</a:t>
            </a:r>
            <a:r>
              <a:rPr lang="ja-JP" altLang="ja-JP" sz="3200" b="1" dirty="0">
                <a:solidFill>
                  <a:srgbClr val="FF0000"/>
                </a:solidFill>
                <a:latin typeface="+mj-ea"/>
                <a:ea typeface="+mj-ea"/>
              </a:rPr>
              <a:t>形式　　⇒拡張子が</a:t>
            </a:r>
            <a:r>
              <a:rPr lang="en-US" altLang="ja-JP" sz="3200" b="1" dirty="0">
                <a:solidFill>
                  <a:srgbClr val="FF0000"/>
                </a:solidFill>
                <a:latin typeface="+mj-ea"/>
                <a:ea typeface="+mj-ea"/>
              </a:rPr>
              <a:t>P21 or SFC</a:t>
            </a:r>
            <a:endParaRPr lang="ja-JP" altLang="ja-JP" sz="3200" dirty="0">
              <a:solidFill>
                <a:srgbClr val="FF0000"/>
              </a:solidFill>
              <a:latin typeface="+mj-ea"/>
              <a:ea typeface="+mj-ea"/>
            </a:endParaRPr>
          </a:p>
          <a:p>
            <a:endParaRPr lang="en-US" altLang="ja-JP" sz="3200" b="1" dirty="0">
              <a:latin typeface="+mj-ea"/>
              <a:ea typeface="+mj-ea"/>
            </a:endParaRPr>
          </a:p>
          <a:p>
            <a:r>
              <a:rPr lang="ja-JP" altLang="ja-JP" sz="3200" b="1" dirty="0">
                <a:latin typeface="+mj-ea"/>
                <a:ea typeface="+mj-ea"/>
              </a:rPr>
              <a:t>または</a:t>
            </a:r>
            <a:endParaRPr lang="en-US" altLang="ja-JP" sz="3200" b="1" dirty="0">
              <a:latin typeface="+mj-ea"/>
              <a:ea typeface="+mj-ea"/>
            </a:endParaRPr>
          </a:p>
          <a:p>
            <a:endParaRPr lang="ja-JP" altLang="ja-JP" sz="3200" dirty="0">
              <a:latin typeface="+mj-ea"/>
              <a:ea typeface="+mj-ea"/>
            </a:endParaRPr>
          </a:p>
          <a:p>
            <a:r>
              <a:rPr lang="ja-JP" altLang="en-US" sz="3200" b="1" dirty="0">
                <a:solidFill>
                  <a:srgbClr val="FF0000"/>
                </a:solidFill>
                <a:latin typeface="+mj-ea"/>
                <a:ea typeface="+mj-ea"/>
              </a:rPr>
              <a:t>②</a:t>
            </a:r>
            <a:r>
              <a:rPr lang="en-US" altLang="ja-JP" sz="3200" b="1" dirty="0">
                <a:solidFill>
                  <a:srgbClr val="FF0000"/>
                </a:solidFill>
                <a:latin typeface="+mj-ea"/>
                <a:ea typeface="+mj-ea"/>
              </a:rPr>
              <a:t>AutoCAD</a:t>
            </a:r>
            <a:r>
              <a:rPr lang="ja-JP" altLang="ja-JP" sz="3200" b="1" dirty="0">
                <a:solidFill>
                  <a:srgbClr val="FF0000"/>
                </a:solidFill>
                <a:latin typeface="+mj-ea"/>
                <a:ea typeface="+mj-ea"/>
              </a:rPr>
              <a:t>形式⇒拡張子が</a:t>
            </a:r>
            <a:r>
              <a:rPr lang="en-US" altLang="ja-JP" sz="3200" b="1" dirty="0">
                <a:solidFill>
                  <a:srgbClr val="FF0000"/>
                </a:solidFill>
                <a:latin typeface="+mj-ea"/>
                <a:ea typeface="+mj-ea"/>
              </a:rPr>
              <a:t>DXF or DWG</a:t>
            </a:r>
            <a:endParaRPr kumimoji="1" lang="en-US" altLang="ja-JP" sz="3200" dirty="0">
              <a:solidFill>
                <a:srgbClr val="FF0000"/>
              </a:solidFill>
              <a:latin typeface="+mj-ea"/>
              <a:ea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14</a:t>
            </a:fld>
            <a:endParaRPr lang="en-US" sz="1800" b="1" dirty="0">
              <a:solidFill>
                <a:schemeClr val="tx1"/>
              </a:solidFill>
              <a:latin typeface="+mj-ea"/>
              <a:ea typeface="+mj-ea"/>
            </a:endParaRPr>
          </a:p>
        </p:txBody>
      </p:sp>
      <p:pic>
        <p:nvPicPr>
          <p:cNvPr id="5" name="レコーディング (14)">
            <a:hlinkClick r:id="" action="ppaction://media"/>
            <a:extLst>
              <a:ext uri="{FF2B5EF4-FFF2-40B4-BE49-F238E27FC236}">
                <a16:creationId xmlns:a16="http://schemas.microsoft.com/office/drawing/2014/main" id="{2F19D197-F75F-7470-8BB1-BD697838A05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5063" y="-708541"/>
            <a:ext cx="609600" cy="609601"/>
          </a:xfrm>
          <a:prstGeom prst="rect">
            <a:avLst/>
          </a:prstGeom>
        </p:spPr>
      </p:pic>
    </p:spTree>
    <p:extLst>
      <p:ext uri="{BB962C8B-B14F-4D97-AF65-F5344CB8AC3E}">
        <p14:creationId xmlns:p14="http://schemas.microsoft.com/office/powerpoint/2010/main" val="14960073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8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B872AA63-D0CB-4317-C20F-85E98003EF6E}"/>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15</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0F75B750-1615-D321-65A9-1BB769E2F70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１．資料収集リストの記入例（記載有＋新規追加）</a:t>
            </a:r>
            <a:endParaRPr lang="en-US" altLang="ja-JP" sz="2800" b="1" dirty="0"/>
          </a:p>
        </p:txBody>
      </p:sp>
      <p:pic>
        <p:nvPicPr>
          <p:cNvPr id="9" name="図 8">
            <a:extLst>
              <a:ext uri="{FF2B5EF4-FFF2-40B4-BE49-F238E27FC236}">
                <a16:creationId xmlns:a16="http://schemas.microsoft.com/office/drawing/2014/main" id="{67E49104-0995-B769-F9CC-C4077B84A8BE}"/>
              </a:ext>
            </a:extLst>
          </p:cNvPr>
          <p:cNvPicPr>
            <a:picLocks noChangeAspect="1"/>
          </p:cNvPicPr>
          <p:nvPr/>
        </p:nvPicPr>
        <p:blipFill>
          <a:blip r:embed="rId4"/>
          <a:stretch>
            <a:fillRect/>
          </a:stretch>
        </p:blipFill>
        <p:spPr>
          <a:xfrm>
            <a:off x="420150" y="1264069"/>
            <a:ext cx="9000688" cy="5002507"/>
          </a:xfrm>
          <a:prstGeom prst="rect">
            <a:avLst/>
          </a:prstGeom>
        </p:spPr>
      </p:pic>
      <p:pic>
        <p:nvPicPr>
          <p:cNvPr id="3" name="レコーディング (15)">
            <a:hlinkClick r:id="" action="ppaction://media"/>
            <a:extLst>
              <a:ext uri="{FF2B5EF4-FFF2-40B4-BE49-F238E27FC236}">
                <a16:creationId xmlns:a16="http://schemas.microsoft.com/office/drawing/2014/main" id="{A0C7D473-54B6-56CD-9AF1-656501835C7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5350" y="-779389"/>
            <a:ext cx="609600" cy="609601"/>
          </a:xfrm>
          <a:prstGeom prst="rect">
            <a:avLst/>
          </a:prstGeom>
        </p:spPr>
      </p:pic>
    </p:spTree>
    <p:extLst>
      <p:ext uri="{BB962C8B-B14F-4D97-AF65-F5344CB8AC3E}">
        <p14:creationId xmlns:p14="http://schemas.microsoft.com/office/powerpoint/2010/main" val="8788024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6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9CF242EA-1BD3-F432-778C-3C0377264457}"/>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16</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F036F31F-F4BA-76FC-14EE-15D78861F45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２．資料収集リストの記入例（新規追加のみ）</a:t>
            </a:r>
            <a:endParaRPr lang="ja-JP" altLang="en-US" sz="2800" b="1" dirty="0">
              <a:solidFill>
                <a:srgbClr val="FF0000"/>
              </a:solidFill>
            </a:endParaRPr>
          </a:p>
        </p:txBody>
      </p:sp>
      <p:pic>
        <p:nvPicPr>
          <p:cNvPr id="7" name="図 6">
            <a:extLst>
              <a:ext uri="{FF2B5EF4-FFF2-40B4-BE49-F238E27FC236}">
                <a16:creationId xmlns:a16="http://schemas.microsoft.com/office/drawing/2014/main" id="{13AEBA47-C5AF-C040-DC65-D7AE210AD223}"/>
              </a:ext>
            </a:extLst>
          </p:cNvPr>
          <p:cNvPicPr>
            <a:picLocks noChangeAspect="1"/>
          </p:cNvPicPr>
          <p:nvPr/>
        </p:nvPicPr>
        <p:blipFill>
          <a:blip r:embed="rId4"/>
          <a:stretch>
            <a:fillRect/>
          </a:stretch>
        </p:blipFill>
        <p:spPr>
          <a:xfrm>
            <a:off x="607412" y="1200279"/>
            <a:ext cx="9039927" cy="5186103"/>
          </a:xfrm>
          <a:prstGeom prst="rect">
            <a:avLst/>
          </a:prstGeom>
        </p:spPr>
      </p:pic>
      <p:pic>
        <p:nvPicPr>
          <p:cNvPr id="3" name="レコーディング (16)">
            <a:hlinkClick r:id="" action="ppaction://media"/>
            <a:extLst>
              <a:ext uri="{FF2B5EF4-FFF2-40B4-BE49-F238E27FC236}">
                <a16:creationId xmlns:a16="http://schemas.microsoft.com/office/drawing/2014/main" id="{910AC5D2-8FAA-4DA2-3921-7D3B1FAC275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45063" y="-790944"/>
            <a:ext cx="609600" cy="609600"/>
          </a:xfrm>
          <a:prstGeom prst="rect">
            <a:avLst/>
          </a:prstGeom>
        </p:spPr>
      </p:pic>
    </p:spTree>
    <p:extLst>
      <p:ext uri="{BB962C8B-B14F-4D97-AF65-F5344CB8AC3E}">
        <p14:creationId xmlns:p14="http://schemas.microsoft.com/office/powerpoint/2010/main" val="161338516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2">
            <a:extLst>
              <a:ext uri="{FF2B5EF4-FFF2-40B4-BE49-F238E27FC236}">
                <a16:creationId xmlns:a16="http://schemas.microsoft.com/office/drawing/2014/main" id="{9CF242EA-1BD3-F432-778C-3C0377264457}"/>
              </a:ext>
            </a:extLst>
          </p:cNvPr>
          <p:cNvSpPr>
            <a:spLocks noGrp="1"/>
          </p:cNvSpPr>
          <p:nvPr>
            <p:ph type="sldNum" sz="quarter" idx="12"/>
          </p:nvPr>
        </p:nvSpPr>
        <p:spPr>
          <a:xfrm>
            <a:off x="6996113" y="6356352"/>
            <a:ext cx="2228850" cy="365125"/>
          </a:xfrm>
        </p:spPr>
        <p:txBody>
          <a:bodyPr/>
          <a:lstStyle/>
          <a:p>
            <a:fld id="{D57F1E4F-1CFF-5643-939E-217C01CDF565}" type="slidenum">
              <a:rPr lang="en-US" sz="1800" b="1" smtClean="0">
                <a:solidFill>
                  <a:schemeClr val="tx1"/>
                </a:solidFill>
                <a:latin typeface="+mj-ea"/>
                <a:ea typeface="+mj-ea"/>
              </a:rPr>
              <a:pPr/>
              <a:t>17</a:t>
            </a:fld>
            <a:endParaRPr lang="en-US" sz="1800" b="1" dirty="0">
              <a:solidFill>
                <a:schemeClr val="tx1"/>
              </a:solidFill>
              <a:latin typeface="+mj-ea"/>
              <a:ea typeface="+mj-ea"/>
            </a:endParaRPr>
          </a:p>
        </p:txBody>
      </p:sp>
      <p:sp>
        <p:nvSpPr>
          <p:cNvPr id="5" name="タイトル 1">
            <a:extLst>
              <a:ext uri="{FF2B5EF4-FFF2-40B4-BE49-F238E27FC236}">
                <a16:creationId xmlns:a16="http://schemas.microsoft.com/office/drawing/2014/main" id="{F036F31F-F4BA-76FC-14EE-15D78861F45F}"/>
              </a:ext>
            </a:extLst>
          </p:cNvPr>
          <p:cNvSpPr txBox="1">
            <a:spLocks/>
          </p:cNvSpPr>
          <p:nvPr/>
        </p:nvSpPr>
        <p:spPr>
          <a:xfrm>
            <a:off x="754663" y="713834"/>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t>１０</a:t>
            </a:r>
            <a:r>
              <a:rPr lang="en-US" altLang="ja-JP" sz="2800" b="1" dirty="0"/>
              <a:t>-</a:t>
            </a:r>
            <a:r>
              <a:rPr lang="ja-JP" altLang="en-US" sz="2800" b="1" dirty="0"/>
              <a:t>３．資料収集リストの記入例（記載無＋新規無）</a:t>
            </a:r>
            <a:endParaRPr lang="ja-JP" altLang="en-US" sz="2800" b="1" dirty="0">
              <a:solidFill>
                <a:srgbClr val="FF0000"/>
              </a:solidFill>
            </a:endParaRPr>
          </a:p>
        </p:txBody>
      </p:sp>
      <p:grpSp>
        <p:nvGrpSpPr>
          <p:cNvPr id="6" name="グループ化 5">
            <a:extLst>
              <a:ext uri="{FF2B5EF4-FFF2-40B4-BE49-F238E27FC236}">
                <a16:creationId xmlns:a16="http://schemas.microsoft.com/office/drawing/2014/main" id="{ADBB6F04-2E05-AD21-C645-1EF997E95F7D}"/>
              </a:ext>
            </a:extLst>
          </p:cNvPr>
          <p:cNvGrpSpPr/>
          <p:nvPr/>
        </p:nvGrpSpPr>
        <p:grpSpPr>
          <a:xfrm>
            <a:off x="671119" y="1342340"/>
            <a:ext cx="8305101" cy="4933658"/>
            <a:chOff x="671119" y="1342340"/>
            <a:chExt cx="8305101" cy="4933658"/>
          </a:xfrm>
        </p:grpSpPr>
        <p:pic>
          <p:nvPicPr>
            <p:cNvPr id="3" name="図 2">
              <a:extLst>
                <a:ext uri="{FF2B5EF4-FFF2-40B4-BE49-F238E27FC236}">
                  <a16:creationId xmlns:a16="http://schemas.microsoft.com/office/drawing/2014/main" id="{F44F4307-4AB1-A0FD-4AC2-C95E21EDB846}"/>
                </a:ext>
              </a:extLst>
            </p:cNvPr>
            <p:cNvPicPr>
              <a:picLocks noChangeAspect="1"/>
            </p:cNvPicPr>
            <p:nvPr/>
          </p:nvPicPr>
          <p:blipFill>
            <a:blip r:embed="rId4"/>
            <a:stretch>
              <a:fillRect/>
            </a:stretch>
          </p:blipFill>
          <p:spPr>
            <a:xfrm>
              <a:off x="671119" y="1342340"/>
              <a:ext cx="8305101" cy="4933658"/>
            </a:xfrm>
            <a:prstGeom prst="rect">
              <a:avLst/>
            </a:prstGeom>
          </p:spPr>
        </p:pic>
        <p:sp>
          <p:nvSpPr>
            <p:cNvPr id="2" name="正方形/長方形 1">
              <a:extLst>
                <a:ext uri="{FF2B5EF4-FFF2-40B4-BE49-F238E27FC236}">
                  <a16:creationId xmlns:a16="http://schemas.microsoft.com/office/drawing/2014/main" id="{D17C3951-DB25-D8EC-10E1-12ECC3BCFECD}"/>
                </a:ext>
              </a:extLst>
            </p:cNvPr>
            <p:cNvSpPr/>
            <p:nvPr/>
          </p:nvSpPr>
          <p:spPr>
            <a:xfrm>
              <a:off x="7063530" y="1761688"/>
              <a:ext cx="1744910" cy="662730"/>
            </a:xfrm>
            <a:prstGeom prst="rect">
              <a:avLst/>
            </a:prstGeom>
            <a:noFill/>
            <a:ln w="254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8" name="レコーディング (17)">
            <a:hlinkClick r:id="" action="ppaction://media"/>
            <a:extLst>
              <a:ext uri="{FF2B5EF4-FFF2-40B4-BE49-F238E27FC236}">
                <a16:creationId xmlns:a16="http://schemas.microsoft.com/office/drawing/2014/main" id="{57E165A0-B589-3CA1-57B8-5E6CACC091C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317" y="-737633"/>
            <a:ext cx="609600" cy="609600"/>
          </a:xfrm>
          <a:prstGeom prst="rect">
            <a:avLst/>
          </a:prstGeom>
        </p:spPr>
      </p:pic>
    </p:spTree>
    <p:extLst>
      <p:ext uri="{BB962C8B-B14F-4D97-AF65-F5344CB8AC3E}">
        <p14:creationId xmlns:p14="http://schemas.microsoft.com/office/powerpoint/2010/main" val="160523062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51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１１．照会票</a:t>
            </a:r>
            <a:endParaRPr lang="ja-JP" altLang="en-US" sz="2800" b="1" dirty="0">
              <a:solidFill>
                <a:srgbClr val="FF0000"/>
              </a:solidFill>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18</a:t>
            </a:fld>
            <a:endParaRPr lang="en-US" sz="1800" b="1" dirty="0">
              <a:solidFill>
                <a:schemeClr val="tx1"/>
              </a:solidFill>
              <a:latin typeface="+mj-ea"/>
              <a:ea typeface="+mj-ea"/>
            </a:endParaRPr>
          </a:p>
        </p:txBody>
      </p:sp>
      <p:sp>
        <p:nvSpPr>
          <p:cNvPr id="4" name="正方形/長方形 3"/>
          <p:cNvSpPr/>
          <p:nvPr/>
        </p:nvSpPr>
        <p:spPr>
          <a:xfrm>
            <a:off x="1009239" y="1728571"/>
            <a:ext cx="8472512" cy="1015663"/>
          </a:xfrm>
          <a:prstGeom prst="rect">
            <a:avLst/>
          </a:prstGeom>
        </p:spPr>
        <p:txBody>
          <a:bodyPr wrap="square">
            <a:spAutoFit/>
          </a:bodyPr>
          <a:lstStyle/>
          <a:p>
            <a:r>
              <a:rPr lang="ja-JP" altLang="en-US" sz="2000" b="1" dirty="0">
                <a:latin typeface="+mj-ea"/>
                <a:ea typeface="+mj-ea"/>
              </a:rPr>
              <a:t>昨年までの情報より、</a:t>
            </a:r>
            <a:r>
              <a:rPr lang="en-US" altLang="ja-JP" sz="2000" b="1" dirty="0">
                <a:latin typeface="+mj-ea"/>
                <a:ea typeface="+mj-ea"/>
              </a:rPr>
              <a:t> 【</a:t>
            </a:r>
            <a:r>
              <a:rPr lang="ja-JP" altLang="en-US" sz="2000" b="1" dirty="0">
                <a:latin typeface="+mj-ea"/>
                <a:ea typeface="+mj-ea"/>
              </a:rPr>
              <a:t>デジタル道路地図更新のための資料収集リスト</a:t>
            </a:r>
            <a:r>
              <a:rPr lang="en-US" altLang="ja-JP" sz="2000" b="1" dirty="0">
                <a:latin typeface="+mj-ea"/>
                <a:ea typeface="+mj-ea"/>
              </a:rPr>
              <a:t>】</a:t>
            </a:r>
            <a:r>
              <a:rPr lang="ja-JP" altLang="en-US" sz="2000" b="1" dirty="0">
                <a:latin typeface="+mj-ea"/>
                <a:ea typeface="+mj-ea"/>
              </a:rPr>
              <a:t>に</a:t>
            </a:r>
            <a:endParaRPr lang="en-US" altLang="ja-JP" sz="2000" b="1" dirty="0">
              <a:latin typeface="+mj-ea"/>
              <a:ea typeface="+mj-ea"/>
            </a:endParaRPr>
          </a:p>
          <a:p>
            <a:r>
              <a:rPr lang="ja-JP" altLang="en-US" sz="2000" b="1" dirty="0">
                <a:latin typeface="+mj-ea"/>
                <a:ea typeface="+mj-ea"/>
              </a:rPr>
              <a:t>転記出来ない箇所に於いては</a:t>
            </a:r>
            <a:r>
              <a:rPr lang="en-US" altLang="ja-JP" sz="2000" b="1" dirty="0">
                <a:latin typeface="+mj-ea"/>
                <a:ea typeface="+mj-ea"/>
              </a:rPr>
              <a:t>【</a:t>
            </a:r>
            <a:r>
              <a:rPr lang="ja-JP" altLang="en-US" sz="2000" b="1" dirty="0">
                <a:latin typeface="+mj-ea"/>
                <a:ea typeface="+mj-ea"/>
              </a:rPr>
              <a:t>照会票</a:t>
            </a:r>
            <a:r>
              <a:rPr lang="en-US" altLang="ja-JP" sz="2000" b="1" dirty="0">
                <a:latin typeface="+mj-ea"/>
                <a:ea typeface="+mj-ea"/>
              </a:rPr>
              <a:t>】</a:t>
            </a:r>
            <a:r>
              <a:rPr lang="ja-JP" altLang="en-US" sz="2000" b="1" dirty="0">
                <a:latin typeface="+mj-ea"/>
                <a:ea typeface="+mj-ea"/>
              </a:rPr>
              <a:t>を作成しています</a:t>
            </a:r>
            <a:endParaRPr lang="en-US" altLang="ja-JP" sz="2000" b="1" dirty="0">
              <a:latin typeface="+mj-ea"/>
              <a:ea typeface="+mj-ea"/>
            </a:endParaRPr>
          </a:p>
          <a:p>
            <a:r>
              <a:rPr lang="ja-JP" altLang="en-US" sz="2000" b="1" dirty="0">
                <a:solidFill>
                  <a:srgbClr val="FF0000"/>
                </a:solidFill>
                <a:latin typeface="+mj-ea"/>
                <a:ea typeface="+mj-ea"/>
              </a:rPr>
              <a:t>（全ての事務所にあるわけではありません）</a:t>
            </a:r>
            <a:endParaRPr lang="ja-JP" altLang="en-US" sz="2000" dirty="0">
              <a:solidFill>
                <a:srgbClr val="FF0000"/>
              </a:solidFill>
              <a:latin typeface="+mj-ea"/>
              <a:ea typeface="+mj-ea"/>
            </a:endParaRPr>
          </a:p>
        </p:txBody>
      </p:sp>
      <p:sp>
        <p:nvSpPr>
          <p:cNvPr id="5" name="下矢印 4"/>
          <p:cNvSpPr/>
          <p:nvPr/>
        </p:nvSpPr>
        <p:spPr>
          <a:xfrm>
            <a:off x="3890318" y="3097944"/>
            <a:ext cx="1062682" cy="8073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752451" y="4028303"/>
            <a:ext cx="8472512" cy="1200329"/>
          </a:xfrm>
          <a:prstGeom prst="rect">
            <a:avLst/>
          </a:prstGeom>
        </p:spPr>
        <p:txBody>
          <a:bodyPr wrap="square">
            <a:spAutoFit/>
          </a:bodyPr>
          <a:lstStyle/>
          <a:p>
            <a:pPr algn="ctr"/>
            <a:r>
              <a:rPr lang="en-US" altLang="ja-JP" b="1" dirty="0">
                <a:latin typeface="ＭＳ Ｐゴシック" panose="020B0600070205080204" pitchFamily="50" charset="-128"/>
              </a:rPr>
              <a:t>【</a:t>
            </a:r>
            <a:r>
              <a:rPr lang="ja-JP" altLang="en-US" b="1" dirty="0">
                <a:latin typeface="ＭＳ Ｐゴシック" panose="020B0600070205080204" pitchFamily="50" charset="-128"/>
              </a:rPr>
              <a:t>デジタル道路地図更新のための資料収集リスト</a:t>
            </a:r>
            <a:r>
              <a:rPr lang="en-US" altLang="ja-JP" b="1" dirty="0">
                <a:latin typeface="ＭＳ Ｐゴシック" panose="020B0600070205080204" pitchFamily="50" charset="-128"/>
              </a:rPr>
              <a:t>】</a:t>
            </a:r>
            <a:r>
              <a:rPr lang="ja-JP" altLang="en-US" b="1" dirty="0">
                <a:latin typeface="ＭＳ Ｐゴシック" panose="020B0600070205080204" pitchFamily="50" charset="-128"/>
              </a:rPr>
              <a:t>提出時</a:t>
            </a:r>
            <a:endParaRPr lang="en-US" altLang="ja-JP" b="1" dirty="0">
              <a:latin typeface="ＭＳ Ｐゴシック" panose="020B0600070205080204" pitchFamily="50" charset="-128"/>
            </a:endParaRPr>
          </a:p>
          <a:p>
            <a:pPr algn="ctr"/>
            <a:endParaRPr lang="en-US" altLang="ja-JP" b="1" dirty="0">
              <a:latin typeface="ＭＳ Ｐゴシック" panose="020B0600070205080204" pitchFamily="50" charset="-128"/>
            </a:endParaRPr>
          </a:p>
          <a:p>
            <a:pPr algn="ctr"/>
            <a:r>
              <a:rPr lang="ja-JP" altLang="en-US" sz="3600" b="1" dirty="0">
                <a:latin typeface="ＭＳ Ｐゴシック" panose="020B0600070205080204" pitchFamily="50" charset="-128"/>
              </a:rPr>
              <a:t>併せて回答をお願いします</a:t>
            </a:r>
          </a:p>
        </p:txBody>
      </p:sp>
      <p:pic>
        <p:nvPicPr>
          <p:cNvPr id="8" name="レコーディング (18)">
            <a:hlinkClick r:id="" action="ppaction://media"/>
            <a:extLst>
              <a:ext uri="{FF2B5EF4-FFF2-40B4-BE49-F238E27FC236}">
                <a16:creationId xmlns:a16="http://schemas.microsoft.com/office/drawing/2014/main" id="{703CBD33-6FA2-A865-0524-58C91AA019A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2851" y="-797717"/>
            <a:ext cx="609600" cy="609600"/>
          </a:xfrm>
          <a:prstGeom prst="rect">
            <a:avLst/>
          </a:prstGeom>
        </p:spPr>
      </p:pic>
    </p:spTree>
    <p:extLst>
      <p:ext uri="{BB962C8B-B14F-4D97-AF65-F5344CB8AC3E}">
        <p14:creationId xmlns:p14="http://schemas.microsoft.com/office/powerpoint/2010/main" val="335123252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15"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8"/>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38703" y="420619"/>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１２．提出期限</a:t>
            </a:r>
            <a:endParaRPr lang="ja-JP" altLang="en-US" sz="2800" b="1" dirty="0">
              <a:solidFill>
                <a:srgbClr val="FF0000"/>
              </a:solidFill>
              <a:latin typeface="+mj-ea"/>
            </a:endParaRPr>
          </a:p>
        </p:txBody>
      </p:sp>
      <p:sp>
        <p:nvSpPr>
          <p:cNvPr id="5" name="タイトル 1"/>
          <p:cNvSpPr txBox="1">
            <a:spLocks/>
          </p:cNvSpPr>
          <p:nvPr/>
        </p:nvSpPr>
        <p:spPr>
          <a:xfrm>
            <a:off x="1772052" y="1403834"/>
            <a:ext cx="5966897" cy="135473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6600" b="1" dirty="0">
                <a:solidFill>
                  <a:srgbClr val="FF0000"/>
                </a:solidFill>
                <a:latin typeface="+mj-ea"/>
              </a:rPr>
              <a:t>８月３０日（金）</a:t>
            </a:r>
          </a:p>
        </p:txBody>
      </p:sp>
      <p:sp>
        <p:nvSpPr>
          <p:cNvPr id="6" name="タイトル 1"/>
          <p:cNvSpPr txBox="1">
            <a:spLocks/>
          </p:cNvSpPr>
          <p:nvPr/>
        </p:nvSpPr>
        <p:spPr>
          <a:xfrm>
            <a:off x="674558" y="3255344"/>
            <a:ext cx="8916118" cy="278286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①提出いただいた資料の確認期間を確保</a:t>
            </a:r>
            <a:endParaRPr lang="en-US" altLang="ja-JP" sz="2800" b="1" dirty="0">
              <a:latin typeface="+mj-ea"/>
            </a:endParaRPr>
          </a:p>
          <a:p>
            <a:pPr algn="l"/>
            <a:r>
              <a:rPr lang="ja-JP" altLang="en-US" sz="2800" b="1" dirty="0">
                <a:latin typeface="+mj-ea"/>
              </a:rPr>
              <a:t>②追加資料の依頼・回答期間の確保</a:t>
            </a:r>
            <a:endParaRPr lang="en-US" altLang="ja-JP" sz="2800" b="1" dirty="0">
              <a:latin typeface="+mj-ea"/>
            </a:endParaRPr>
          </a:p>
          <a:p>
            <a:pPr algn="l"/>
            <a:r>
              <a:rPr lang="ja-JP" altLang="en-US" sz="2800" b="1" dirty="0">
                <a:latin typeface="+mj-ea"/>
              </a:rPr>
              <a:t>③ヒアリング期間の確保</a:t>
            </a:r>
            <a:endParaRPr lang="en-US" altLang="ja-JP" sz="2800" b="1" dirty="0">
              <a:latin typeface="+mj-ea"/>
            </a:endParaRPr>
          </a:p>
          <a:p>
            <a:pPr algn="l"/>
            <a:r>
              <a:rPr lang="ja-JP" altLang="en-US" sz="2800" b="1" dirty="0">
                <a:latin typeface="+mj-ea"/>
              </a:rPr>
              <a:t>等を考慮しております。</a:t>
            </a:r>
            <a:endParaRPr lang="en-US" altLang="ja-JP" sz="2800" b="1" dirty="0">
              <a:latin typeface="+mj-ea"/>
            </a:endParaRPr>
          </a:p>
          <a:p>
            <a:pPr algn="l"/>
            <a:r>
              <a:rPr lang="ja-JP" altLang="en-US" sz="2800" b="1" dirty="0">
                <a:latin typeface="+mj-ea"/>
              </a:rPr>
              <a:t>遅れそうな場合、事前にご連絡をお願いします。</a:t>
            </a:r>
            <a:endParaRPr lang="en-US" altLang="ja-JP" sz="2800" b="1" dirty="0">
              <a:latin typeface="+mj-ea"/>
            </a:endParaRPr>
          </a:p>
          <a:p>
            <a:pPr algn="l"/>
            <a:endParaRPr lang="ja-JP" altLang="en-US" sz="2800" b="1" dirty="0">
              <a:latin typeface="+mj-ea"/>
            </a:endParaRPr>
          </a:p>
        </p:txBody>
      </p:sp>
      <p:sp>
        <p:nvSpPr>
          <p:cNvPr id="7"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19</a:t>
            </a:r>
          </a:p>
        </p:txBody>
      </p:sp>
      <p:pic>
        <p:nvPicPr>
          <p:cNvPr id="2" name="レコーディング (19)">
            <a:hlinkClick r:id="" action="ppaction://media"/>
            <a:extLst>
              <a:ext uri="{FF2B5EF4-FFF2-40B4-BE49-F238E27FC236}">
                <a16:creationId xmlns:a16="http://schemas.microsoft.com/office/drawing/2014/main" id="{AE48AE88-00EF-81C9-88AB-429710B4F598}"/>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485775" y="-809625"/>
            <a:ext cx="609600" cy="609600"/>
          </a:xfrm>
          <a:prstGeom prst="rect">
            <a:avLst/>
          </a:prstGeom>
        </p:spPr>
      </p:pic>
    </p:spTree>
    <p:custDataLst>
      <p:tags r:id="rId1"/>
    </p:custDataLst>
    <p:extLst>
      <p:ext uri="{BB962C8B-B14F-4D97-AF65-F5344CB8AC3E}">
        <p14:creationId xmlns:p14="http://schemas.microsoft.com/office/powerpoint/2010/main" val="283876723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5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extLst>
    <p:ext uri="{E180D4A7-C9FB-4DFB-919C-405C955672EB}">
      <p14:showEvtLst xmlns:p14="http://schemas.microsoft.com/office/powerpoint/2010/main">
        <p14:playEvt time="2145" objId="3"/>
        <p14:stopEvt time="6698" objId="3"/>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D57F1E4F-1CFF-5643-939E-217C01CDF565}" type="slidenum">
              <a:rPr lang="en-US" sz="1800" b="1" smtClean="0">
                <a:solidFill>
                  <a:prstClr val="black">
                    <a:tint val="75000"/>
                  </a:prstClr>
                </a:solidFill>
                <a:latin typeface="+mj-ea"/>
                <a:ea typeface="+mj-ea"/>
              </a:rPr>
              <a:pPr/>
              <a:t>2</a:t>
            </a:fld>
            <a:endParaRPr lang="en-US" sz="1800" b="1" dirty="0">
              <a:solidFill>
                <a:prstClr val="black">
                  <a:tint val="75000"/>
                </a:prstClr>
              </a:solidFill>
              <a:latin typeface="+mj-ea"/>
              <a:ea typeface="+mj-ea"/>
            </a:endParaRPr>
          </a:p>
        </p:txBody>
      </p:sp>
      <p:sp>
        <p:nvSpPr>
          <p:cNvPr id="4" name="テキスト ボックス 3"/>
          <p:cNvSpPr txBox="1"/>
          <p:nvPr/>
        </p:nvSpPr>
        <p:spPr>
          <a:xfrm>
            <a:off x="669073" y="701958"/>
            <a:ext cx="8474927" cy="1292662"/>
          </a:xfrm>
          <a:prstGeom prst="rect">
            <a:avLst/>
          </a:prstGeom>
          <a:noFill/>
        </p:spPr>
        <p:txBody>
          <a:bodyPr wrap="square" rtlCol="0">
            <a:spAutoFit/>
          </a:bodyPr>
          <a:lstStyle/>
          <a:p>
            <a:endParaRPr kumimoji="1" lang="en-US" altLang="ja-JP" dirty="0">
              <a:solidFill>
                <a:prstClr val="black"/>
              </a:solidFill>
            </a:endParaRPr>
          </a:p>
          <a:p>
            <a:r>
              <a:rPr kumimoji="1" lang="ja-JP" altLang="en-US" sz="2000" dirty="0">
                <a:solidFill>
                  <a:prstClr val="black"/>
                </a:solidFill>
                <a:latin typeface="ＭＳ Ｐゴシック" panose="020B0600070205080204" pitchFamily="50" charset="-128"/>
              </a:rPr>
              <a:t>デジタル道路地図データベース（</a:t>
            </a:r>
            <a:r>
              <a:rPr kumimoji="1" lang="en-US" altLang="ja-JP" sz="2000" dirty="0">
                <a:solidFill>
                  <a:prstClr val="black"/>
                </a:solidFill>
                <a:latin typeface="ＭＳ Ｐゴシック" panose="020B0600070205080204" pitchFamily="50" charset="-128"/>
              </a:rPr>
              <a:t>DRM-DB</a:t>
            </a:r>
            <a:r>
              <a:rPr kumimoji="1" lang="ja-JP" altLang="en-US" sz="2000" dirty="0">
                <a:solidFill>
                  <a:prstClr val="black"/>
                </a:solidFill>
                <a:latin typeface="ＭＳ Ｐゴシック" panose="020B0600070205080204" pitchFamily="50" charset="-128"/>
              </a:rPr>
              <a:t>）は、国土交通省の政策の下、共通プラットフォームとして、その重要性を増しています</a:t>
            </a:r>
            <a:endParaRPr kumimoji="1" lang="en-US" altLang="ja-JP" sz="2000" dirty="0">
              <a:solidFill>
                <a:prstClr val="black"/>
              </a:solidFill>
              <a:latin typeface="ＭＳ Ｐゴシック" panose="020B0600070205080204" pitchFamily="50" charset="-128"/>
            </a:endParaRPr>
          </a:p>
          <a:p>
            <a:endParaRPr kumimoji="1" lang="en-US" altLang="ja-JP" sz="2000" dirty="0">
              <a:solidFill>
                <a:prstClr val="black"/>
              </a:solidFill>
              <a:latin typeface="ＭＳ Ｐゴシック" panose="020B0600070205080204" pitchFamily="50" charset="-128"/>
            </a:endParaRPr>
          </a:p>
        </p:txBody>
      </p:sp>
      <p:sp>
        <p:nvSpPr>
          <p:cNvPr id="5" name="テキスト ボックス 4"/>
          <p:cNvSpPr txBox="1"/>
          <p:nvPr/>
        </p:nvSpPr>
        <p:spPr>
          <a:xfrm>
            <a:off x="3378817" y="223024"/>
            <a:ext cx="2642839" cy="584775"/>
          </a:xfrm>
          <a:prstGeom prst="rect">
            <a:avLst/>
          </a:prstGeom>
          <a:noFill/>
        </p:spPr>
        <p:txBody>
          <a:bodyPr wrap="square" rtlCol="0">
            <a:spAutoFit/>
          </a:bodyPr>
          <a:lstStyle/>
          <a:p>
            <a:pPr algn="ctr"/>
            <a:r>
              <a:rPr kumimoji="1" lang="ja-JP" altLang="en-US" sz="3200" dirty="0">
                <a:solidFill>
                  <a:prstClr val="black"/>
                </a:solidFill>
                <a:latin typeface="ＭＳ Ｐゴシック" panose="020B0600070205080204" pitchFamily="50" charset="-128"/>
              </a:rPr>
              <a:t>はじめに</a:t>
            </a:r>
          </a:p>
        </p:txBody>
      </p:sp>
      <p:sp>
        <p:nvSpPr>
          <p:cNvPr id="6" name="下矢印 5"/>
          <p:cNvSpPr/>
          <p:nvPr/>
        </p:nvSpPr>
        <p:spPr>
          <a:xfrm>
            <a:off x="1271240" y="1717288"/>
            <a:ext cx="626324" cy="81930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prstClr val="white"/>
              </a:solidFill>
            </a:endParaRPr>
          </a:p>
        </p:txBody>
      </p:sp>
      <p:sp>
        <p:nvSpPr>
          <p:cNvPr id="7" name="テキスト ボックス 6"/>
          <p:cNvSpPr txBox="1"/>
          <p:nvPr/>
        </p:nvSpPr>
        <p:spPr>
          <a:xfrm>
            <a:off x="1897563" y="1873632"/>
            <a:ext cx="6532758" cy="677108"/>
          </a:xfrm>
          <a:prstGeom prst="rect">
            <a:avLst/>
          </a:prstGeom>
          <a:noFill/>
        </p:spPr>
        <p:txBody>
          <a:bodyPr wrap="square" rtlCol="0">
            <a:spAutoFit/>
          </a:bodyPr>
          <a:lstStyle/>
          <a:p>
            <a:r>
              <a:rPr kumimoji="1" lang="ja-JP" altLang="en-US" b="1" dirty="0">
                <a:solidFill>
                  <a:prstClr val="black"/>
                </a:solidFill>
              </a:rPr>
              <a:t>そこで　</a:t>
            </a:r>
            <a:r>
              <a:rPr kumimoji="1" lang="ja-JP" altLang="en-US" b="1" dirty="0">
                <a:solidFill>
                  <a:srgbClr val="FF0000"/>
                </a:solidFill>
              </a:rPr>
              <a:t>求められている</a:t>
            </a:r>
            <a:r>
              <a:rPr kumimoji="1" lang="en-US" altLang="ja-JP" sz="2000" b="1" dirty="0">
                <a:solidFill>
                  <a:prstClr val="black"/>
                </a:solidFill>
              </a:rPr>
              <a:t>DRM-DB</a:t>
            </a:r>
            <a:r>
              <a:rPr kumimoji="1" lang="ja-JP" altLang="en-US" b="1" dirty="0">
                <a:solidFill>
                  <a:prstClr val="black"/>
                </a:solidFill>
              </a:rPr>
              <a:t>更新の迅速化・網羅性・正確性の向上に向けて</a:t>
            </a:r>
          </a:p>
        </p:txBody>
      </p:sp>
      <p:sp>
        <p:nvSpPr>
          <p:cNvPr id="8" name="テキスト ボックス 7"/>
          <p:cNvSpPr txBox="1"/>
          <p:nvPr/>
        </p:nvSpPr>
        <p:spPr>
          <a:xfrm>
            <a:off x="524107" y="2623784"/>
            <a:ext cx="8700856" cy="1015663"/>
          </a:xfrm>
          <a:prstGeom prst="rect">
            <a:avLst/>
          </a:prstGeom>
          <a:noFill/>
        </p:spPr>
        <p:txBody>
          <a:bodyPr wrap="square" rtlCol="0">
            <a:spAutoFit/>
          </a:bodyPr>
          <a:lstStyle/>
          <a:p>
            <a:r>
              <a:rPr kumimoji="1" lang="ja-JP" altLang="en-US" sz="2000" dirty="0">
                <a:solidFill>
                  <a:prstClr val="black"/>
                </a:solidFill>
              </a:rPr>
              <a:t>次頁からの</a:t>
            </a:r>
            <a:r>
              <a:rPr kumimoji="1" lang="ja-JP" altLang="en-US" sz="2000" dirty="0">
                <a:solidFill>
                  <a:srgbClr val="FF0000"/>
                </a:solidFill>
              </a:rPr>
              <a:t>事業年度</a:t>
            </a:r>
            <a:r>
              <a:rPr kumimoji="1" lang="ja-JP" altLang="en-US" sz="2000" dirty="0">
                <a:solidFill>
                  <a:prstClr val="black"/>
                </a:solidFill>
              </a:rPr>
              <a:t>・</a:t>
            </a:r>
            <a:r>
              <a:rPr kumimoji="1" lang="ja-JP" altLang="en-US" sz="2000" dirty="0">
                <a:solidFill>
                  <a:srgbClr val="FF0000"/>
                </a:solidFill>
              </a:rPr>
              <a:t>事業内容</a:t>
            </a:r>
            <a:r>
              <a:rPr kumimoji="1" lang="ja-JP" altLang="en-US" sz="2000" dirty="0">
                <a:solidFill>
                  <a:prstClr val="black"/>
                </a:solidFill>
              </a:rPr>
              <a:t>に合致する道路の図面が必要となります</a:t>
            </a:r>
            <a:endParaRPr kumimoji="1" lang="en-US" altLang="ja-JP" sz="2000" dirty="0">
              <a:solidFill>
                <a:prstClr val="black"/>
              </a:solidFill>
            </a:endParaRPr>
          </a:p>
          <a:p>
            <a:r>
              <a:rPr kumimoji="1" lang="ja-JP" altLang="en-US" sz="2000" dirty="0">
                <a:solidFill>
                  <a:prstClr val="black"/>
                </a:solidFill>
              </a:rPr>
              <a:t>　必要な図面は</a:t>
            </a:r>
            <a:endParaRPr kumimoji="1" lang="en-US" altLang="ja-JP" sz="2000" dirty="0">
              <a:solidFill>
                <a:prstClr val="black"/>
              </a:solidFill>
            </a:endParaRPr>
          </a:p>
          <a:p>
            <a:r>
              <a:rPr kumimoji="1" lang="ja-JP" altLang="en-US" sz="2000" dirty="0">
                <a:solidFill>
                  <a:srgbClr val="002060"/>
                </a:solidFill>
              </a:rPr>
              <a:t>　</a:t>
            </a:r>
            <a:r>
              <a:rPr kumimoji="1" lang="ja-JP" altLang="en-US" sz="2000" dirty="0">
                <a:solidFill>
                  <a:srgbClr val="0000FF"/>
                </a:solidFill>
              </a:rPr>
              <a:t>平面図・縦断図・標準横断図・中心線座標リスト</a:t>
            </a:r>
            <a:endParaRPr kumimoji="1" lang="en-US" altLang="ja-JP" sz="2000" dirty="0">
              <a:solidFill>
                <a:srgbClr val="0000FF"/>
              </a:solidFill>
            </a:endParaRPr>
          </a:p>
        </p:txBody>
      </p:sp>
      <p:sp>
        <p:nvSpPr>
          <p:cNvPr id="3" name="テキスト ボックス 2">
            <a:extLst>
              <a:ext uri="{FF2B5EF4-FFF2-40B4-BE49-F238E27FC236}">
                <a16:creationId xmlns:a16="http://schemas.microsoft.com/office/drawing/2014/main" id="{165FC52D-AA63-FE30-2F63-60C070C0DF69}"/>
              </a:ext>
            </a:extLst>
          </p:cNvPr>
          <p:cNvSpPr txBox="1"/>
          <p:nvPr/>
        </p:nvSpPr>
        <p:spPr>
          <a:xfrm>
            <a:off x="524107" y="4028403"/>
            <a:ext cx="9311268" cy="1631216"/>
          </a:xfrm>
          <a:prstGeom prst="rect">
            <a:avLst/>
          </a:prstGeom>
          <a:noFill/>
        </p:spPr>
        <p:txBody>
          <a:bodyPr wrap="square" rtlCol="0">
            <a:spAutoFit/>
          </a:bodyPr>
          <a:lstStyle/>
          <a:p>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必要な図面</a:t>
            </a:r>
            <a:r>
              <a:rPr kumimoji="1" lang="en-US" altLang="ja-JP" sz="2000" dirty="0">
                <a:solidFill>
                  <a:srgbClr val="FF0000"/>
                </a:solidFill>
                <a:latin typeface="ＭＳ Ｐゴシック" panose="020B0600070205080204" pitchFamily="50" charset="-128"/>
              </a:rPr>
              <a:t>】</a:t>
            </a:r>
          </a:p>
          <a:p>
            <a:r>
              <a:rPr kumimoji="1" lang="ja-JP" altLang="en-US" sz="2000" dirty="0">
                <a:solidFill>
                  <a:srgbClr val="FF0000"/>
                </a:solidFill>
                <a:latin typeface="ＭＳ Ｐゴシック" panose="020B0600070205080204" pitchFamily="50" charset="-128"/>
              </a:rPr>
              <a:t>①詳細設計図面・実施設計図面等</a:t>
            </a:r>
            <a:endParaRPr kumimoji="1" lang="en-US" altLang="ja-JP" sz="2000" dirty="0">
              <a:solidFill>
                <a:srgbClr val="FF0000"/>
              </a:solidFill>
              <a:latin typeface="ＭＳ Ｐゴシック" panose="020B0600070205080204" pitchFamily="50" charset="-128"/>
            </a:endParaRPr>
          </a:p>
          <a:p>
            <a:r>
              <a:rPr kumimoji="1" lang="ja-JP" altLang="en-US" sz="2000" dirty="0">
                <a:solidFill>
                  <a:srgbClr val="FF0000"/>
                </a:solidFill>
                <a:latin typeface="ＭＳ Ｐゴシック" panose="020B0600070205080204" pitchFamily="50" charset="-128"/>
              </a:rPr>
              <a:t>②設計協議図面等（警察</a:t>
            </a:r>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鉄道事業者</a:t>
            </a:r>
            <a:r>
              <a:rPr kumimoji="1" lang="en-US" altLang="ja-JP" sz="2000" dirty="0">
                <a:solidFill>
                  <a:srgbClr val="FF0000"/>
                </a:solidFill>
                <a:latin typeface="ＭＳ Ｐゴシック" panose="020B0600070205080204" pitchFamily="50" charset="-128"/>
              </a:rPr>
              <a:t>/</a:t>
            </a:r>
            <a:r>
              <a:rPr kumimoji="1" lang="ja-JP" altLang="en-US" sz="2000" dirty="0">
                <a:solidFill>
                  <a:srgbClr val="FF0000"/>
                </a:solidFill>
                <a:latin typeface="ＭＳ Ｐゴシック" panose="020B0600070205080204" pitchFamily="50" charset="-128"/>
              </a:rPr>
              <a:t>地元住民用地説明会）</a:t>
            </a:r>
            <a:endParaRPr kumimoji="1" lang="en-US" altLang="ja-JP" sz="2000" dirty="0">
              <a:solidFill>
                <a:srgbClr val="FF0000"/>
              </a:solidFill>
              <a:latin typeface="ＭＳ Ｐゴシック" panose="020B0600070205080204" pitchFamily="50" charset="-128"/>
            </a:endParaRPr>
          </a:p>
          <a:p>
            <a:r>
              <a:rPr kumimoji="1" lang="ja-JP" altLang="en-US" sz="2000" dirty="0">
                <a:solidFill>
                  <a:srgbClr val="FF0000"/>
                </a:solidFill>
                <a:latin typeface="ＭＳ Ｐゴシック" panose="020B0600070205080204" pitchFamily="50" charset="-128"/>
              </a:rPr>
              <a:t>③工事発注時の図面</a:t>
            </a:r>
            <a:endParaRPr kumimoji="1" lang="en-US" altLang="ja-JP" sz="2000" dirty="0">
              <a:solidFill>
                <a:srgbClr val="FF0000"/>
              </a:solidFill>
              <a:latin typeface="ＭＳ Ｐゴシック" panose="020B0600070205080204" pitchFamily="50" charset="-128"/>
            </a:endParaRPr>
          </a:p>
          <a:p>
            <a:r>
              <a:rPr kumimoji="1" lang="ja-JP" altLang="en-US" sz="2000" dirty="0">
                <a:solidFill>
                  <a:prstClr val="black"/>
                </a:solidFill>
                <a:latin typeface="ＭＳ Ｐゴシック" panose="020B0600070205080204" pitchFamily="50" charset="-128"/>
              </a:rPr>
              <a:t>　等、①・②・③いずれかの図面が必要となります</a:t>
            </a:r>
            <a:endParaRPr kumimoji="1" lang="en-US" altLang="ja-JP" sz="2000" dirty="0">
              <a:solidFill>
                <a:prstClr val="black"/>
              </a:solidFill>
              <a:latin typeface="ＭＳ Ｐゴシック" panose="020B0600070205080204" pitchFamily="50" charset="-128"/>
            </a:endParaRPr>
          </a:p>
        </p:txBody>
      </p:sp>
      <p:pic>
        <p:nvPicPr>
          <p:cNvPr id="9" name="レコーディング (2)">
            <a:hlinkClick r:id="" action="ppaction://media"/>
            <a:extLst>
              <a:ext uri="{FF2B5EF4-FFF2-40B4-BE49-F238E27FC236}">
                <a16:creationId xmlns:a16="http://schemas.microsoft.com/office/drawing/2014/main" id="{F32216EE-4EEB-72D9-DAAC-4CD3AA0B0FF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473" y="-694624"/>
            <a:ext cx="609600" cy="609601"/>
          </a:xfrm>
          <a:prstGeom prst="rect">
            <a:avLst/>
          </a:prstGeom>
        </p:spPr>
      </p:pic>
    </p:spTree>
    <p:extLst>
      <p:ext uri="{BB962C8B-B14F-4D97-AF65-F5344CB8AC3E}">
        <p14:creationId xmlns:p14="http://schemas.microsoft.com/office/powerpoint/2010/main" val="216824905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828"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9"/>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txBox="1">
            <a:spLocks/>
          </p:cNvSpPr>
          <p:nvPr/>
        </p:nvSpPr>
        <p:spPr>
          <a:xfrm>
            <a:off x="738703" y="420619"/>
            <a:ext cx="8543925" cy="48644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ja-JP" altLang="en-US" sz="2800" b="1" dirty="0">
                <a:latin typeface="+mj-ea"/>
              </a:rPr>
              <a:t>１３．基礎資料送付方法</a:t>
            </a:r>
            <a:endParaRPr lang="ja-JP" altLang="en-US" sz="2800" b="1" dirty="0">
              <a:solidFill>
                <a:srgbClr val="FF0000"/>
              </a:solidFill>
              <a:latin typeface="+mj-ea"/>
            </a:endParaRPr>
          </a:p>
        </p:txBody>
      </p:sp>
      <p:sp>
        <p:nvSpPr>
          <p:cNvPr id="5" name="タイトル 1"/>
          <p:cNvSpPr txBox="1">
            <a:spLocks/>
          </p:cNvSpPr>
          <p:nvPr/>
        </p:nvSpPr>
        <p:spPr>
          <a:xfrm>
            <a:off x="600075" y="1039744"/>
            <a:ext cx="9044503" cy="519616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2800" b="1" dirty="0">
                <a:latin typeface="+mj-ea"/>
              </a:rPr>
              <a:t>【</a:t>
            </a:r>
            <a:r>
              <a:rPr lang="ja-JP" altLang="en-US" sz="2800" b="1" dirty="0">
                <a:latin typeface="+mj-ea"/>
              </a:rPr>
              <a:t>電子データの場合</a:t>
            </a:r>
            <a:r>
              <a:rPr lang="en-US" altLang="ja-JP" sz="2800" b="1" dirty="0">
                <a:latin typeface="+mj-ea"/>
              </a:rPr>
              <a:t>】</a:t>
            </a:r>
          </a:p>
          <a:p>
            <a:pPr algn="l"/>
            <a:r>
              <a:rPr lang="ja-JP" altLang="en-US" sz="2800" b="1" dirty="0">
                <a:latin typeface="+mj-ea"/>
              </a:rPr>
              <a:t>　①メールに添付（データサイズが小さい場合）して送付</a:t>
            </a:r>
            <a:endParaRPr lang="en-US" altLang="ja-JP" sz="2800" b="1" dirty="0">
              <a:latin typeface="+mj-ea"/>
            </a:endParaRPr>
          </a:p>
          <a:p>
            <a:pPr algn="l"/>
            <a:r>
              <a:rPr lang="ja-JP" altLang="en-US" sz="2800" b="1" dirty="0">
                <a:latin typeface="+mj-ea"/>
              </a:rPr>
              <a:t>　　</a:t>
            </a:r>
            <a:r>
              <a:rPr lang="en-US" altLang="ja-JP" sz="2800" b="1" dirty="0">
                <a:latin typeface="+mj-ea"/>
              </a:rPr>
              <a:t>※</a:t>
            </a:r>
            <a:r>
              <a:rPr lang="ja-JP" altLang="en-US" sz="2800" b="1" dirty="0">
                <a:latin typeface="+mj-ea"/>
              </a:rPr>
              <a:t>目安は</a:t>
            </a:r>
            <a:r>
              <a:rPr lang="en-US" altLang="ja-JP" sz="2800" b="1" dirty="0">
                <a:latin typeface="+mj-ea"/>
              </a:rPr>
              <a:t>10MB</a:t>
            </a:r>
            <a:r>
              <a:rPr lang="ja-JP" altLang="en-US" sz="2800" b="1" dirty="0">
                <a:latin typeface="+mj-ea"/>
              </a:rPr>
              <a:t>以下</a:t>
            </a:r>
            <a:endParaRPr lang="en-US" altLang="ja-JP" sz="2800" b="1" dirty="0">
              <a:latin typeface="+mj-ea"/>
            </a:endParaRPr>
          </a:p>
          <a:p>
            <a:pPr algn="l"/>
            <a:r>
              <a:rPr lang="ja-JP" altLang="en-US" sz="2800" b="1" dirty="0">
                <a:latin typeface="+mj-ea"/>
              </a:rPr>
              <a:t>　②</a:t>
            </a:r>
            <a:r>
              <a:rPr lang="en-US" altLang="ja-JP" sz="2800" b="1" dirty="0">
                <a:latin typeface="+mj-ea"/>
              </a:rPr>
              <a:t>CD-ROM/DVD-ROM</a:t>
            </a:r>
            <a:r>
              <a:rPr lang="ja-JP" altLang="en-US" sz="2800" b="1" dirty="0">
                <a:latin typeface="+mj-ea"/>
              </a:rPr>
              <a:t>に記録し、郵送</a:t>
            </a:r>
            <a:endParaRPr lang="en-US" altLang="ja-JP" sz="2800" b="1" dirty="0">
              <a:latin typeface="+mj-ea"/>
            </a:endParaRPr>
          </a:p>
          <a:p>
            <a:pPr algn="l"/>
            <a:r>
              <a:rPr lang="ja-JP" altLang="en-US" sz="2800" b="1" dirty="0">
                <a:latin typeface="+mj-ea"/>
              </a:rPr>
              <a:t>　③大容量転送システム等による送付</a:t>
            </a:r>
            <a:endParaRPr lang="en-US" altLang="ja-JP" sz="2800" b="1" dirty="0">
              <a:latin typeface="+mj-ea"/>
            </a:endParaRPr>
          </a:p>
          <a:p>
            <a:pPr algn="l"/>
            <a:r>
              <a:rPr lang="ja-JP" altLang="en-US" sz="2800" b="1" dirty="0">
                <a:latin typeface="+mj-ea"/>
              </a:rPr>
              <a:t>　　　</a:t>
            </a:r>
            <a:r>
              <a:rPr lang="en-US" altLang="ja-JP" sz="2800" b="1" dirty="0">
                <a:solidFill>
                  <a:srgbClr val="FF0000"/>
                </a:solidFill>
                <a:latin typeface="+mj-ea"/>
              </a:rPr>
              <a:t>※</a:t>
            </a:r>
            <a:r>
              <a:rPr lang="ja-JP" altLang="en-US" sz="2800" b="1" dirty="0">
                <a:solidFill>
                  <a:srgbClr val="FF0000"/>
                </a:solidFill>
                <a:latin typeface="+mj-ea"/>
              </a:rPr>
              <a:t>いずれかの方法でお願いします</a:t>
            </a:r>
            <a:endParaRPr lang="en-US" altLang="ja-JP" sz="2800" b="1" dirty="0">
              <a:solidFill>
                <a:srgbClr val="FF0000"/>
              </a:solidFill>
              <a:latin typeface="+mj-ea"/>
            </a:endParaRPr>
          </a:p>
          <a:p>
            <a:pPr algn="l"/>
            <a:endParaRPr lang="en-US" altLang="ja-JP" sz="2800" b="1" dirty="0">
              <a:latin typeface="+mj-ea"/>
            </a:endParaRPr>
          </a:p>
          <a:p>
            <a:pPr algn="l"/>
            <a:r>
              <a:rPr lang="en-US" altLang="ja-JP" sz="2800" b="1" dirty="0">
                <a:latin typeface="+mj-ea"/>
              </a:rPr>
              <a:t>【</a:t>
            </a:r>
            <a:r>
              <a:rPr lang="ja-JP" altLang="en-US" sz="2800" b="1" dirty="0">
                <a:latin typeface="+mj-ea"/>
              </a:rPr>
              <a:t>紙媒体の場合</a:t>
            </a:r>
            <a:r>
              <a:rPr lang="en-US" altLang="ja-JP" sz="2800" b="1" dirty="0">
                <a:latin typeface="+mj-ea"/>
              </a:rPr>
              <a:t>】</a:t>
            </a:r>
          </a:p>
          <a:p>
            <a:pPr algn="l"/>
            <a:r>
              <a:rPr lang="ja-JP" altLang="en-US" sz="2800" b="1" dirty="0">
                <a:latin typeface="+mj-ea"/>
              </a:rPr>
              <a:t>　①電子データが無く、図面（紙）の場合は、郵送</a:t>
            </a:r>
            <a:endParaRPr lang="en-US" altLang="ja-JP" sz="2800" b="1" dirty="0">
              <a:latin typeface="+mj-ea"/>
            </a:endParaRPr>
          </a:p>
          <a:p>
            <a:pPr algn="l"/>
            <a:r>
              <a:rPr lang="ja-JP" altLang="en-US" sz="2800" b="1" dirty="0">
                <a:latin typeface="+mj-ea"/>
              </a:rPr>
              <a:t>　　　でお願いします</a:t>
            </a:r>
            <a:endParaRPr lang="en-US" altLang="ja-JP" sz="2800" b="1" dirty="0">
              <a:latin typeface="+mj-ea"/>
            </a:endParaRPr>
          </a:p>
          <a:p>
            <a:pPr algn="l"/>
            <a:endParaRPr lang="en-US" altLang="ja-JP" sz="2800" b="1" dirty="0">
              <a:latin typeface="+mj-ea"/>
            </a:endParaRPr>
          </a:p>
          <a:p>
            <a:pPr algn="l"/>
            <a:r>
              <a:rPr lang="ja-JP" altLang="en-US" sz="2800" b="1" dirty="0">
                <a:latin typeface="+mj-ea"/>
              </a:rPr>
              <a:t>　</a:t>
            </a:r>
            <a:endParaRPr lang="ja-JP" altLang="en-US" sz="2000" b="1" dirty="0">
              <a:solidFill>
                <a:srgbClr val="FF0000"/>
              </a:solidFill>
              <a:latin typeface="+mj-ea"/>
            </a:endParaRPr>
          </a:p>
        </p:txBody>
      </p:sp>
      <p:sp>
        <p:nvSpPr>
          <p:cNvPr id="6"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20</a:t>
            </a:r>
            <a:endParaRPr lang="en-US" sz="1800" b="1" dirty="0">
              <a:solidFill>
                <a:schemeClr val="tx1"/>
              </a:solidFill>
              <a:latin typeface="+mj-ea"/>
              <a:ea typeface="+mj-ea"/>
            </a:endParaRPr>
          </a:p>
        </p:txBody>
      </p:sp>
      <p:pic>
        <p:nvPicPr>
          <p:cNvPr id="2" name="レコーディング (20)">
            <a:hlinkClick r:id="" action="ppaction://media"/>
            <a:extLst>
              <a:ext uri="{FF2B5EF4-FFF2-40B4-BE49-F238E27FC236}">
                <a16:creationId xmlns:a16="http://schemas.microsoft.com/office/drawing/2014/main" id="{65F06508-EFF0-6633-67A8-3023A23F8A0B}"/>
              </a:ext>
            </a:extLst>
          </p:cNvPr>
          <p:cNvPicPr>
            <a:picLocks noChangeAspect="1"/>
          </p:cNvPicPr>
          <p:nvPr>
            <a:videoFile r:link="rId3"/>
            <p:extLst>
              <p:ext uri="{DAA4B4D4-6D71-4841-9C94-3DE7FCFB9230}">
                <p14:media xmlns:p14="http://schemas.microsoft.com/office/powerpoint/2010/main" r:embed="rId2"/>
              </p:ext>
            </p:extLst>
          </p:nvPr>
        </p:nvPicPr>
        <p:blipFill>
          <a:blip r:embed="rId5"/>
          <a:stretch>
            <a:fillRect/>
          </a:stretch>
        </p:blipFill>
        <p:spPr>
          <a:xfrm>
            <a:off x="358775" y="-809625"/>
            <a:ext cx="609600" cy="609600"/>
          </a:xfrm>
          <a:prstGeom prst="rect">
            <a:avLst/>
          </a:prstGeom>
        </p:spPr>
      </p:pic>
    </p:spTree>
    <p:custDataLst>
      <p:tags r:id="rId1"/>
    </p:custDataLst>
    <p:extLst>
      <p:ext uri="{BB962C8B-B14F-4D97-AF65-F5344CB8AC3E}">
        <p14:creationId xmlns:p14="http://schemas.microsoft.com/office/powerpoint/2010/main" val="37669091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extLst>
    <p:ext uri="{E180D4A7-C9FB-4DFB-919C-405C955672EB}">
      <p14:showEvtLst xmlns:p14="http://schemas.microsoft.com/office/powerpoint/2010/main">
        <p14:playEvt time="986" objId="3"/>
        <p14:stopEvt time="15653" objId="3"/>
      </p14:showEvtLst>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460739"/>
            <a:ext cx="8543925" cy="486445"/>
          </a:xfrm>
        </p:spPr>
        <p:txBody>
          <a:bodyPr>
            <a:normAutofit/>
          </a:bodyPr>
          <a:lstStyle/>
          <a:p>
            <a:r>
              <a:rPr lang="ja-JP" altLang="en-US" sz="2800" b="1" dirty="0">
                <a:latin typeface="+mj-ea"/>
              </a:rPr>
              <a:t>１４．問合せ先及び資料送付先</a:t>
            </a:r>
            <a:endParaRPr lang="ja-JP" altLang="en-US" sz="2800" b="1" dirty="0">
              <a:solidFill>
                <a:srgbClr val="FF0000"/>
              </a:solidFill>
              <a:latin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21</a:t>
            </a:fld>
            <a:endParaRPr lang="en-US" sz="1800" b="1" dirty="0">
              <a:solidFill>
                <a:schemeClr val="tx1"/>
              </a:solidFill>
              <a:latin typeface="+mj-ea"/>
              <a:ea typeface="+mj-ea"/>
            </a:endParaRPr>
          </a:p>
        </p:txBody>
      </p:sp>
      <p:sp>
        <p:nvSpPr>
          <p:cNvPr id="5" name="正方形/長方形 4"/>
          <p:cNvSpPr/>
          <p:nvPr/>
        </p:nvSpPr>
        <p:spPr>
          <a:xfrm>
            <a:off x="476508" y="1572429"/>
            <a:ext cx="9153267" cy="3416320"/>
          </a:xfrm>
          <a:prstGeom prst="rect">
            <a:avLst/>
          </a:prstGeom>
          <a:noFill/>
          <a:ln>
            <a:noFill/>
          </a:ln>
        </p:spPr>
        <p:txBody>
          <a:bodyPr wrap="square">
            <a:spAutoFit/>
          </a:bodyPr>
          <a:lstStyle/>
          <a:p>
            <a:pPr indent="419100" algn="just">
              <a:spcAft>
                <a:spcPts val="0"/>
              </a:spcAft>
            </a:pPr>
            <a:r>
              <a:rPr lang="ja-JP" altLang="en-US" sz="2400" kern="100" dirty="0">
                <a:latin typeface="+mj-ea"/>
                <a:ea typeface="+mj-ea"/>
                <a:cs typeface="Times New Roman" panose="02020603050405020304" pitchFamily="18" charset="0"/>
              </a:rPr>
              <a:t>（一財）</a:t>
            </a:r>
            <a:r>
              <a:rPr lang="ja-JP" altLang="ja-JP" sz="2400" kern="100" dirty="0">
                <a:latin typeface="+mj-ea"/>
                <a:ea typeface="+mj-ea"/>
                <a:cs typeface="Times New Roman" panose="02020603050405020304" pitchFamily="18" charset="0"/>
              </a:rPr>
              <a:t>日本デジタル道路地図協会　</a:t>
            </a:r>
            <a:r>
              <a:rPr lang="ja-JP" altLang="en-US" sz="2400" kern="100" dirty="0">
                <a:latin typeface="+mj-ea"/>
                <a:ea typeface="+mj-ea"/>
                <a:cs typeface="Times New Roman" panose="02020603050405020304" pitchFamily="18" charset="0"/>
              </a:rPr>
              <a:t>情報管理部</a:t>
            </a:r>
            <a:r>
              <a:rPr lang="ja-JP" altLang="ja-JP" sz="2400" kern="100" dirty="0">
                <a:latin typeface="+mj-ea"/>
                <a:ea typeface="+mj-ea"/>
                <a:cs typeface="Times New Roman" panose="02020603050405020304" pitchFamily="18" charset="0"/>
              </a:rPr>
              <a:t>　</a:t>
            </a:r>
            <a:r>
              <a:rPr lang="ja-JP" altLang="en-US" sz="2400" kern="100" dirty="0">
                <a:latin typeface="+mj-ea"/>
                <a:ea typeface="+mj-ea"/>
                <a:cs typeface="Times New Roman" panose="02020603050405020304" pitchFamily="18" charset="0"/>
              </a:rPr>
              <a:t>川浦 健央</a:t>
            </a:r>
            <a:endParaRPr lang="en-US" altLang="ja-JP" sz="2400" kern="100" dirty="0">
              <a:latin typeface="+mj-ea"/>
              <a:ea typeface="+mj-ea"/>
              <a:cs typeface="Times New Roman" panose="02020603050405020304" pitchFamily="18" charset="0"/>
            </a:endParaRPr>
          </a:p>
          <a:p>
            <a:pPr indent="419100" algn="just">
              <a:spcAft>
                <a:spcPts val="0"/>
              </a:spcAft>
            </a:pPr>
            <a:endParaRPr lang="en-US" altLang="ja-JP" sz="2400" kern="100" dirty="0">
              <a:latin typeface="+mj-ea"/>
              <a:ea typeface="+mj-ea"/>
              <a:cs typeface="Times New Roman" panose="02020603050405020304" pitchFamily="18" charset="0"/>
            </a:endParaRPr>
          </a:p>
          <a:p>
            <a:pPr indent="419100" algn="just">
              <a:spcAft>
                <a:spcPts val="0"/>
              </a:spcAft>
            </a:pPr>
            <a:r>
              <a:rPr lang="ja-JP" altLang="ja-JP" sz="2400" kern="100" dirty="0">
                <a:latin typeface="+mj-ea"/>
                <a:ea typeface="+mj-ea"/>
                <a:cs typeface="Times New Roman" panose="02020603050405020304" pitchFamily="18" charset="0"/>
              </a:rPr>
              <a:t>〒</a:t>
            </a:r>
            <a:r>
              <a:rPr lang="en-US" altLang="ja-JP" sz="2400" kern="100" dirty="0">
                <a:latin typeface="+mj-ea"/>
                <a:ea typeface="+mj-ea"/>
                <a:cs typeface="Times New Roman" panose="02020603050405020304" pitchFamily="18" charset="0"/>
              </a:rPr>
              <a:t>102-0093</a:t>
            </a:r>
            <a:r>
              <a:rPr lang="ja-JP" altLang="ja-JP" sz="2400" kern="100" dirty="0">
                <a:latin typeface="+mj-ea"/>
                <a:ea typeface="+mj-ea"/>
                <a:cs typeface="Times New Roman" panose="02020603050405020304" pitchFamily="18" charset="0"/>
              </a:rPr>
              <a:t>　</a:t>
            </a:r>
            <a:endParaRPr lang="en-US" altLang="ja-JP" sz="2400" kern="100" dirty="0">
              <a:latin typeface="+mj-ea"/>
              <a:ea typeface="+mj-ea"/>
              <a:cs typeface="Times New Roman" panose="02020603050405020304" pitchFamily="18" charset="0"/>
            </a:endParaRPr>
          </a:p>
          <a:p>
            <a:pPr indent="419100" algn="just">
              <a:spcAft>
                <a:spcPts val="0"/>
              </a:spcAft>
            </a:pPr>
            <a:r>
              <a:rPr lang="ja-JP" altLang="ja-JP" sz="2400" kern="100" dirty="0">
                <a:latin typeface="+mj-ea"/>
                <a:ea typeface="+mj-ea"/>
                <a:cs typeface="Times New Roman" panose="02020603050405020304" pitchFamily="18" charset="0"/>
              </a:rPr>
              <a:t>東京都千代田区平河町</a:t>
            </a:r>
            <a:r>
              <a:rPr lang="en-US" altLang="ja-JP" sz="2400" kern="100" dirty="0">
                <a:latin typeface="+mj-ea"/>
                <a:ea typeface="+mj-ea"/>
                <a:cs typeface="Times New Roman" panose="02020603050405020304" pitchFamily="18" charset="0"/>
              </a:rPr>
              <a:t>1-3-13 </a:t>
            </a:r>
            <a:r>
              <a:rPr lang="ja-JP" altLang="ja-JP" sz="2400" kern="100" dirty="0">
                <a:latin typeface="+mj-ea"/>
                <a:ea typeface="+mj-ea"/>
                <a:cs typeface="Times New Roman" panose="02020603050405020304" pitchFamily="18" charset="0"/>
              </a:rPr>
              <a:t>平河町</a:t>
            </a:r>
            <a:r>
              <a:rPr lang="ja-JP" altLang="en-US" sz="2400" kern="100" dirty="0">
                <a:latin typeface="+mj-ea"/>
                <a:ea typeface="+mj-ea"/>
                <a:cs typeface="Times New Roman" panose="02020603050405020304" pitchFamily="18" charset="0"/>
              </a:rPr>
              <a:t>フロント</a:t>
            </a:r>
            <a:r>
              <a:rPr lang="ja-JP" altLang="ja-JP" sz="2400" kern="100" dirty="0">
                <a:latin typeface="+mj-ea"/>
                <a:ea typeface="+mj-ea"/>
                <a:cs typeface="Times New Roman" panose="02020603050405020304" pitchFamily="18" charset="0"/>
              </a:rPr>
              <a:t>ビル５階</a:t>
            </a:r>
            <a:endParaRPr lang="en-US" altLang="ja-JP" sz="2400" kern="100" dirty="0">
              <a:latin typeface="+mj-ea"/>
              <a:ea typeface="+mj-ea"/>
              <a:cs typeface="Times New Roman" panose="02020603050405020304" pitchFamily="18" charset="0"/>
            </a:endParaRPr>
          </a:p>
          <a:p>
            <a:pPr indent="419100" algn="just">
              <a:spcAft>
                <a:spcPts val="0"/>
              </a:spcAft>
            </a:pPr>
            <a:r>
              <a:rPr lang="en-US" altLang="ja-JP" sz="2400" kern="100" dirty="0">
                <a:latin typeface="+mj-ea"/>
                <a:ea typeface="+mj-ea"/>
                <a:cs typeface="Times New Roman" panose="02020603050405020304" pitchFamily="18" charset="0"/>
              </a:rPr>
              <a:t> TEL</a:t>
            </a:r>
            <a:r>
              <a:rPr lang="ja-JP"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０３</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３２２２</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７９９０</a:t>
            </a:r>
            <a:r>
              <a:rPr lang="en-US" altLang="ja-JP" sz="2400" kern="100" dirty="0">
                <a:latin typeface="+mj-ea"/>
                <a:ea typeface="+mj-ea"/>
                <a:cs typeface="Times New Roman" panose="02020603050405020304" pitchFamily="18" charset="0"/>
              </a:rPr>
              <a:t>(</a:t>
            </a:r>
            <a:r>
              <a:rPr lang="ja-JP" altLang="ja-JP" sz="2400" kern="100" dirty="0">
                <a:latin typeface="+mj-ea"/>
                <a:ea typeface="+mj-ea"/>
                <a:cs typeface="Times New Roman" panose="02020603050405020304" pitchFamily="18" charset="0"/>
              </a:rPr>
              <a:t>代</a:t>
            </a:r>
            <a:r>
              <a:rPr lang="ja-JP" altLang="en-US" sz="2400" kern="100" dirty="0">
                <a:latin typeface="+mj-ea"/>
                <a:ea typeface="+mj-ea"/>
                <a:cs typeface="Times New Roman" panose="02020603050405020304" pitchFamily="18" charset="0"/>
              </a:rPr>
              <a:t>表</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　</a:t>
            </a:r>
            <a:endParaRPr lang="en-US" altLang="ja-JP" sz="2400" kern="100" dirty="0">
              <a:latin typeface="+mj-ea"/>
              <a:ea typeface="+mj-ea"/>
              <a:cs typeface="Times New Roman" panose="02020603050405020304" pitchFamily="18" charset="0"/>
            </a:endParaRPr>
          </a:p>
          <a:p>
            <a:pPr indent="419100" algn="just">
              <a:spcAft>
                <a:spcPts val="0"/>
              </a:spcAft>
            </a:pPr>
            <a:r>
              <a:rPr lang="ja-JP" altLang="en-US" sz="2400" kern="100" dirty="0">
                <a:solidFill>
                  <a:srgbClr val="FF0000"/>
                </a:solidFill>
                <a:latin typeface="+mj-ea"/>
                <a:ea typeface="+mj-ea"/>
                <a:cs typeface="Times New Roman" panose="02020603050405020304" pitchFamily="18" charset="0"/>
              </a:rPr>
              <a:t> </a:t>
            </a:r>
            <a:r>
              <a:rPr lang="en-US" altLang="ja-JP" sz="2400" kern="100" dirty="0">
                <a:latin typeface="+mj-ea"/>
                <a:ea typeface="+mj-ea"/>
                <a:cs typeface="Times New Roman" panose="02020603050405020304" pitchFamily="18" charset="0"/>
              </a:rPr>
              <a:t>TEL:</a:t>
            </a:r>
            <a:r>
              <a:rPr lang="ja-JP" altLang="en-US" sz="2400" kern="100" dirty="0">
                <a:latin typeface="+mj-ea"/>
                <a:ea typeface="+mj-ea"/>
                <a:cs typeface="Times New Roman" panose="02020603050405020304" pitchFamily="18" charset="0"/>
              </a:rPr>
              <a:t> ０３</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６２７２</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４２８６</a:t>
            </a:r>
            <a:r>
              <a:rPr lang="en-US" altLang="ja-JP" sz="2400" kern="100" dirty="0">
                <a:latin typeface="+mj-ea"/>
                <a:ea typeface="+mj-ea"/>
                <a:cs typeface="Times New Roman" panose="02020603050405020304" pitchFamily="18" charset="0"/>
              </a:rPr>
              <a:t>(</a:t>
            </a:r>
            <a:r>
              <a:rPr lang="ja-JP" altLang="en-US" sz="2400" kern="100" dirty="0">
                <a:latin typeface="+mj-ea"/>
                <a:ea typeface="+mj-ea"/>
                <a:cs typeface="Times New Roman" panose="02020603050405020304" pitchFamily="18" charset="0"/>
              </a:rPr>
              <a:t>直通</a:t>
            </a:r>
            <a:r>
              <a:rPr lang="en-US" altLang="ja-JP" sz="2400" kern="100" dirty="0">
                <a:latin typeface="+mj-ea"/>
                <a:ea typeface="+mj-ea"/>
                <a:cs typeface="Times New Roman" panose="02020603050405020304" pitchFamily="18" charset="0"/>
              </a:rPr>
              <a:t>) </a:t>
            </a:r>
          </a:p>
          <a:p>
            <a:pPr indent="419100" algn="just">
              <a:spcAft>
                <a:spcPts val="0"/>
              </a:spcAft>
            </a:pPr>
            <a:r>
              <a:rPr lang="en-US" altLang="ja-JP" sz="2400" kern="100" dirty="0">
                <a:latin typeface="ＭＳ Ｐゴシック" panose="020B0600070205080204" pitchFamily="50" charset="-128"/>
                <a:ea typeface="ＭＳ Ｐゴシック" panose="020B0600070205080204" pitchFamily="50" charset="-128"/>
                <a:cs typeface="Times New Roman" panose="02020603050405020304" pitchFamily="18" charset="0"/>
              </a:rPr>
              <a:t>  E-mail : </a:t>
            </a:r>
            <a:r>
              <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hlinkClick r:id="rId5"/>
              </a:rPr>
              <a:t>kawaura@drm.or.jp</a:t>
            </a: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a:p>
            <a:pPr indent="419100" algn="just">
              <a:spcAft>
                <a:spcPts val="0"/>
              </a:spcAft>
            </a:pP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a:p>
            <a:pPr indent="419100" algn="just">
              <a:spcAft>
                <a:spcPts val="0"/>
              </a:spcAft>
            </a:pPr>
            <a:r>
              <a:rPr lang="ja-JP" altLang="en-US"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rPr>
              <a:t>　　　 　</a:t>
            </a: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pic>
        <p:nvPicPr>
          <p:cNvPr id="4" name="レコーディング (21)">
            <a:hlinkClick r:id="" action="ppaction://media"/>
            <a:extLst>
              <a:ext uri="{FF2B5EF4-FFF2-40B4-BE49-F238E27FC236}">
                <a16:creationId xmlns:a16="http://schemas.microsoft.com/office/drawing/2014/main" id="{5C394D07-2A28-3084-E00D-47AD7F533FE2}"/>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371475" y="-873125"/>
            <a:ext cx="609600" cy="609600"/>
          </a:xfrm>
          <a:prstGeom prst="rect">
            <a:avLst/>
          </a:prstGeom>
        </p:spPr>
      </p:pic>
    </p:spTree>
    <p:custDataLst>
      <p:tags r:id="rId1"/>
    </p:custDataLst>
    <p:extLst>
      <p:ext uri="{BB962C8B-B14F-4D97-AF65-F5344CB8AC3E}">
        <p14:creationId xmlns:p14="http://schemas.microsoft.com/office/powerpoint/2010/main" val="244330925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9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4"/>
                </p:tgtEl>
              </p:cMediaNode>
            </p:video>
          </p:childTnLst>
        </p:cTn>
      </p:par>
    </p:tnLst>
  </p:timing>
  <p:extLst>
    <p:ext uri="{E180D4A7-C9FB-4DFB-919C-405C955672EB}">
      <p14:showEvtLst xmlns:p14="http://schemas.microsoft.com/office/powerpoint/2010/main">
        <p14:playEvt time="1545" objId="6"/>
        <p14:stopEvt time="6628" objId="6"/>
      </p14:showEvtLst>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38703" y="420619"/>
            <a:ext cx="8543925" cy="486445"/>
          </a:xfrm>
        </p:spPr>
        <p:txBody>
          <a:bodyPr>
            <a:normAutofit/>
          </a:bodyPr>
          <a:lstStyle/>
          <a:p>
            <a:r>
              <a:rPr lang="ja-JP" altLang="en-US" sz="2800" b="1" dirty="0">
                <a:latin typeface="+mj-ea"/>
              </a:rPr>
              <a:t>１５．全体スケジュール</a:t>
            </a:r>
            <a:endParaRPr lang="ja-JP" altLang="en-US" sz="2800" b="1" dirty="0">
              <a:solidFill>
                <a:srgbClr val="FF0000"/>
              </a:solidFill>
              <a:latin typeface="+mj-ea"/>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22</a:t>
            </a:fld>
            <a:endParaRPr lang="en-US" sz="1800" b="1" dirty="0">
              <a:solidFill>
                <a:schemeClr val="tx1"/>
              </a:solidFill>
              <a:latin typeface="+mj-ea"/>
              <a:ea typeface="+mj-ea"/>
            </a:endParaRPr>
          </a:p>
        </p:txBody>
      </p:sp>
      <p:graphicFrame>
        <p:nvGraphicFramePr>
          <p:cNvPr id="4" name="表 3"/>
          <p:cNvGraphicFramePr>
            <a:graphicFrameLocks noGrp="1"/>
          </p:cNvGraphicFramePr>
          <p:nvPr/>
        </p:nvGraphicFramePr>
        <p:xfrm>
          <a:off x="914403" y="997006"/>
          <a:ext cx="7891841" cy="5023320"/>
        </p:xfrm>
        <a:graphic>
          <a:graphicData uri="http://schemas.openxmlformats.org/drawingml/2006/table">
            <a:tbl>
              <a:tblPr firstRow="1" bandRow="1">
                <a:tableStyleId>{5C22544A-7EE6-4342-B048-85BDC9FD1C3A}</a:tableStyleId>
              </a:tblPr>
              <a:tblGrid>
                <a:gridCol w="922634">
                  <a:extLst>
                    <a:ext uri="{9D8B030D-6E8A-4147-A177-3AD203B41FA5}">
                      <a16:colId xmlns:a16="http://schemas.microsoft.com/office/drawing/2014/main" val="20000"/>
                    </a:ext>
                  </a:extLst>
                </a:gridCol>
                <a:gridCol w="1738184">
                  <a:extLst>
                    <a:ext uri="{9D8B030D-6E8A-4147-A177-3AD203B41FA5}">
                      <a16:colId xmlns:a16="http://schemas.microsoft.com/office/drawing/2014/main" val="20001"/>
                    </a:ext>
                  </a:extLst>
                </a:gridCol>
                <a:gridCol w="337751">
                  <a:extLst>
                    <a:ext uri="{9D8B030D-6E8A-4147-A177-3AD203B41FA5}">
                      <a16:colId xmlns:a16="http://schemas.microsoft.com/office/drawing/2014/main" val="20002"/>
                    </a:ext>
                  </a:extLst>
                </a:gridCol>
                <a:gridCol w="337751">
                  <a:extLst>
                    <a:ext uri="{9D8B030D-6E8A-4147-A177-3AD203B41FA5}">
                      <a16:colId xmlns:a16="http://schemas.microsoft.com/office/drawing/2014/main" val="20003"/>
                    </a:ext>
                  </a:extLst>
                </a:gridCol>
                <a:gridCol w="337751">
                  <a:extLst>
                    <a:ext uri="{9D8B030D-6E8A-4147-A177-3AD203B41FA5}">
                      <a16:colId xmlns:a16="http://schemas.microsoft.com/office/drawing/2014/main" val="20004"/>
                    </a:ext>
                  </a:extLst>
                </a:gridCol>
                <a:gridCol w="337751">
                  <a:extLst>
                    <a:ext uri="{9D8B030D-6E8A-4147-A177-3AD203B41FA5}">
                      <a16:colId xmlns:a16="http://schemas.microsoft.com/office/drawing/2014/main" val="20005"/>
                    </a:ext>
                  </a:extLst>
                </a:gridCol>
                <a:gridCol w="337751">
                  <a:extLst>
                    <a:ext uri="{9D8B030D-6E8A-4147-A177-3AD203B41FA5}">
                      <a16:colId xmlns:a16="http://schemas.microsoft.com/office/drawing/2014/main" val="20006"/>
                    </a:ext>
                  </a:extLst>
                </a:gridCol>
                <a:gridCol w="337751">
                  <a:extLst>
                    <a:ext uri="{9D8B030D-6E8A-4147-A177-3AD203B41FA5}">
                      <a16:colId xmlns:a16="http://schemas.microsoft.com/office/drawing/2014/main" val="20007"/>
                    </a:ext>
                  </a:extLst>
                </a:gridCol>
                <a:gridCol w="337751">
                  <a:extLst>
                    <a:ext uri="{9D8B030D-6E8A-4147-A177-3AD203B41FA5}">
                      <a16:colId xmlns:a16="http://schemas.microsoft.com/office/drawing/2014/main" val="20008"/>
                    </a:ext>
                  </a:extLst>
                </a:gridCol>
                <a:gridCol w="337751">
                  <a:extLst>
                    <a:ext uri="{9D8B030D-6E8A-4147-A177-3AD203B41FA5}">
                      <a16:colId xmlns:a16="http://schemas.microsoft.com/office/drawing/2014/main" val="20009"/>
                    </a:ext>
                  </a:extLst>
                </a:gridCol>
                <a:gridCol w="337751">
                  <a:extLst>
                    <a:ext uri="{9D8B030D-6E8A-4147-A177-3AD203B41FA5}">
                      <a16:colId xmlns:a16="http://schemas.microsoft.com/office/drawing/2014/main" val="20010"/>
                    </a:ext>
                  </a:extLst>
                </a:gridCol>
                <a:gridCol w="337751">
                  <a:extLst>
                    <a:ext uri="{9D8B030D-6E8A-4147-A177-3AD203B41FA5}">
                      <a16:colId xmlns:a16="http://schemas.microsoft.com/office/drawing/2014/main" val="20011"/>
                    </a:ext>
                  </a:extLst>
                </a:gridCol>
                <a:gridCol w="337751">
                  <a:extLst>
                    <a:ext uri="{9D8B030D-6E8A-4147-A177-3AD203B41FA5}">
                      <a16:colId xmlns:a16="http://schemas.microsoft.com/office/drawing/2014/main" val="20012"/>
                    </a:ext>
                  </a:extLst>
                </a:gridCol>
                <a:gridCol w="337751">
                  <a:extLst>
                    <a:ext uri="{9D8B030D-6E8A-4147-A177-3AD203B41FA5}">
                      <a16:colId xmlns:a16="http://schemas.microsoft.com/office/drawing/2014/main" val="20013"/>
                    </a:ext>
                  </a:extLst>
                </a:gridCol>
                <a:gridCol w="1178011">
                  <a:extLst>
                    <a:ext uri="{9D8B030D-6E8A-4147-A177-3AD203B41FA5}">
                      <a16:colId xmlns:a16="http://schemas.microsoft.com/office/drawing/2014/main" val="20014"/>
                    </a:ext>
                  </a:extLst>
                </a:gridCol>
              </a:tblGrid>
              <a:tr h="749415">
                <a:tc>
                  <a:txBody>
                    <a:bodyPr/>
                    <a:lstStyle/>
                    <a:p>
                      <a:endParaRPr kumimoji="1" lang="ja-JP" altLang="en-US" dirty="0"/>
                    </a:p>
                  </a:txBody>
                  <a:tcPr/>
                </a:tc>
                <a:tc>
                  <a:txBody>
                    <a:bodyPr/>
                    <a:lstStyle/>
                    <a:p>
                      <a:pPr algn="ctr"/>
                      <a:r>
                        <a:rPr kumimoji="1" lang="ja-JP" altLang="en-US" dirty="0"/>
                        <a:t>項目</a:t>
                      </a:r>
                    </a:p>
                  </a:txBody>
                  <a:tcPr anchor="ctr"/>
                </a:tc>
                <a:tc>
                  <a:txBody>
                    <a:bodyPr/>
                    <a:lstStyle/>
                    <a:p>
                      <a:pPr algn="ctr"/>
                      <a:r>
                        <a:rPr kumimoji="1" lang="en-US" altLang="ja-JP" dirty="0"/>
                        <a:t>4</a:t>
                      </a:r>
                      <a:r>
                        <a:rPr kumimoji="1" lang="ja-JP" altLang="en-US" dirty="0"/>
                        <a:t>月</a:t>
                      </a:r>
                    </a:p>
                  </a:txBody>
                  <a:tcPr vert="eaVert" anchor="ctr"/>
                </a:tc>
                <a:tc>
                  <a:txBody>
                    <a:bodyPr/>
                    <a:lstStyle/>
                    <a:p>
                      <a:pPr algn="ctr"/>
                      <a:r>
                        <a:rPr kumimoji="1" lang="en-US" altLang="ja-JP" dirty="0"/>
                        <a:t>5</a:t>
                      </a:r>
                      <a:r>
                        <a:rPr kumimoji="1" lang="ja-JP" altLang="en-US" dirty="0"/>
                        <a:t>月</a:t>
                      </a:r>
                    </a:p>
                  </a:txBody>
                  <a:tcPr vert="eaVert" anchor="ctr"/>
                </a:tc>
                <a:tc>
                  <a:txBody>
                    <a:bodyPr/>
                    <a:lstStyle/>
                    <a:p>
                      <a:pPr algn="ctr"/>
                      <a:r>
                        <a:rPr kumimoji="1" lang="en-US" altLang="ja-JP" dirty="0"/>
                        <a:t>6</a:t>
                      </a:r>
                      <a:r>
                        <a:rPr kumimoji="1" lang="ja-JP" altLang="en-US" dirty="0"/>
                        <a:t>月</a:t>
                      </a:r>
                    </a:p>
                  </a:txBody>
                  <a:tcPr vert="eaVert" anchor="ctr"/>
                </a:tc>
                <a:tc>
                  <a:txBody>
                    <a:bodyPr/>
                    <a:lstStyle/>
                    <a:p>
                      <a:pPr algn="ctr"/>
                      <a:r>
                        <a:rPr kumimoji="1" lang="en-US" altLang="ja-JP" dirty="0"/>
                        <a:t>7</a:t>
                      </a:r>
                      <a:r>
                        <a:rPr kumimoji="1" lang="ja-JP" altLang="en-US" dirty="0"/>
                        <a:t>月</a:t>
                      </a:r>
                    </a:p>
                  </a:txBody>
                  <a:tcPr vert="eaVert" anchor="ctr"/>
                </a:tc>
                <a:tc>
                  <a:txBody>
                    <a:bodyPr/>
                    <a:lstStyle/>
                    <a:p>
                      <a:pPr algn="ctr"/>
                      <a:r>
                        <a:rPr kumimoji="1" lang="en-US" altLang="ja-JP" dirty="0"/>
                        <a:t>8</a:t>
                      </a:r>
                      <a:r>
                        <a:rPr kumimoji="1" lang="ja-JP" altLang="en-US" dirty="0"/>
                        <a:t>月</a:t>
                      </a:r>
                    </a:p>
                  </a:txBody>
                  <a:tcPr vert="eaVert" anchor="ctr"/>
                </a:tc>
                <a:tc>
                  <a:txBody>
                    <a:bodyPr/>
                    <a:lstStyle/>
                    <a:p>
                      <a:pPr algn="ctr"/>
                      <a:r>
                        <a:rPr kumimoji="1" lang="en-US" altLang="ja-JP" dirty="0"/>
                        <a:t>9</a:t>
                      </a:r>
                      <a:r>
                        <a:rPr kumimoji="1" lang="ja-JP" altLang="en-US" dirty="0"/>
                        <a:t>月</a:t>
                      </a:r>
                    </a:p>
                  </a:txBody>
                  <a:tcPr vert="eaVert" anchor="ctr"/>
                </a:tc>
                <a:tc>
                  <a:txBody>
                    <a:bodyPr/>
                    <a:lstStyle/>
                    <a:p>
                      <a:pPr algn="ctr"/>
                      <a:r>
                        <a:rPr kumimoji="1" lang="en-US" altLang="ja-JP" dirty="0"/>
                        <a:t>10</a:t>
                      </a:r>
                      <a:r>
                        <a:rPr kumimoji="1" lang="ja-JP" altLang="en-US" dirty="0"/>
                        <a:t>月</a:t>
                      </a:r>
                    </a:p>
                  </a:txBody>
                  <a:tcPr vert="eaVert" anchor="ctr"/>
                </a:tc>
                <a:tc>
                  <a:txBody>
                    <a:bodyPr/>
                    <a:lstStyle/>
                    <a:p>
                      <a:pPr algn="ctr"/>
                      <a:r>
                        <a:rPr kumimoji="1" lang="en-US" altLang="ja-JP" dirty="0"/>
                        <a:t>11</a:t>
                      </a:r>
                      <a:r>
                        <a:rPr kumimoji="1" lang="ja-JP" altLang="en-US" dirty="0"/>
                        <a:t>月</a:t>
                      </a:r>
                    </a:p>
                  </a:txBody>
                  <a:tcPr vert="eaVert" anchor="ctr"/>
                </a:tc>
                <a:tc>
                  <a:txBody>
                    <a:bodyPr/>
                    <a:lstStyle/>
                    <a:p>
                      <a:pPr algn="ctr"/>
                      <a:r>
                        <a:rPr kumimoji="1" lang="en-US" altLang="ja-JP" dirty="0"/>
                        <a:t>12</a:t>
                      </a:r>
                      <a:r>
                        <a:rPr kumimoji="1" lang="ja-JP" altLang="en-US" dirty="0"/>
                        <a:t>月</a:t>
                      </a:r>
                    </a:p>
                  </a:txBody>
                  <a:tcPr vert="eaVert" anchor="ctr"/>
                </a:tc>
                <a:tc>
                  <a:txBody>
                    <a:bodyPr/>
                    <a:lstStyle/>
                    <a:p>
                      <a:pPr algn="ctr"/>
                      <a:r>
                        <a:rPr kumimoji="1" lang="en-US" altLang="ja-JP" dirty="0"/>
                        <a:t>1</a:t>
                      </a:r>
                      <a:r>
                        <a:rPr kumimoji="1" lang="ja-JP" altLang="en-US" dirty="0"/>
                        <a:t>月</a:t>
                      </a:r>
                    </a:p>
                  </a:txBody>
                  <a:tcPr vert="eaVert" anchor="ctr"/>
                </a:tc>
                <a:tc>
                  <a:txBody>
                    <a:bodyPr/>
                    <a:lstStyle/>
                    <a:p>
                      <a:pPr algn="ctr"/>
                      <a:r>
                        <a:rPr kumimoji="1" lang="en-US" altLang="ja-JP" dirty="0"/>
                        <a:t>2</a:t>
                      </a:r>
                      <a:r>
                        <a:rPr kumimoji="1" lang="ja-JP" altLang="en-US" dirty="0"/>
                        <a:t>月</a:t>
                      </a:r>
                    </a:p>
                  </a:txBody>
                  <a:tcPr vert="eaVert" anchor="ctr"/>
                </a:tc>
                <a:tc>
                  <a:txBody>
                    <a:bodyPr/>
                    <a:lstStyle/>
                    <a:p>
                      <a:pPr algn="ctr"/>
                      <a:r>
                        <a:rPr kumimoji="1" lang="en-US" altLang="ja-JP" dirty="0"/>
                        <a:t>3</a:t>
                      </a:r>
                      <a:r>
                        <a:rPr kumimoji="1" lang="ja-JP" altLang="en-US" dirty="0"/>
                        <a:t>月</a:t>
                      </a:r>
                    </a:p>
                  </a:txBody>
                  <a:tcPr vert="eaVert" anchor="ctr"/>
                </a:tc>
                <a:tc>
                  <a:txBody>
                    <a:bodyPr/>
                    <a:lstStyle/>
                    <a:p>
                      <a:pPr algn="ctr"/>
                      <a:r>
                        <a:rPr kumimoji="1" lang="ja-JP" altLang="en-US" dirty="0"/>
                        <a:t>備考</a:t>
                      </a:r>
                    </a:p>
                  </a:txBody>
                  <a:tcPr anchor="ctr"/>
                </a:tc>
                <a:extLst>
                  <a:ext uri="{0D108BD9-81ED-4DB2-BD59-A6C34878D82A}">
                    <a16:rowId xmlns:a16="http://schemas.microsoft.com/office/drawing/2014/main" val="10000"/>
                  </a:ext>
                </a:extLst>
              </a:tr>
              <a:tr h="854781">
                <a:tc rowSpan="5">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Times New Roman" pitchFamily="18" charset="0"/>
                        </a:rPr>
                        <a:t>高速道路・国道・</a:t>
                      </a:r>
                    </a:p>
                    <a:p>
                      <a:pPr marL="0" marR="0" lvl="0" indent="0" algn="ctr" defTabSz="914400" rtl="0" eaLnBrk="0" fontAlgn="base" latinLnBrk="0" hangingPunct="0">
                        <a:lnSpc>
                          <a:spcPct val="10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メイリオ" panose="020B0604030504040204" pitchFamily="50" charset="-128"/>
                          <a:ea typeface="メイリオ" panose="020B0604030504040204" pitchFamily="50" charset="-128"/>
                          <a:cs typeface="Times New Roman" pitchFamily="18" charset="0"/>
                        </a:rPr>
                        <a:t>都道府県道・政令市道</a:t>
                      </a:r>
                    </a:p>
                  </a:txBody>
                  <a:tcPr vert="eaVert"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rPr>
                        <a:t>①資料収集</a:t>
                      </a:r>
                      <a:endParaRPr kumimoji="1" lang="en-US" altLang="ja-JP"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rPr>
                        <a:t>依頼状送付</a:t>
                      </a:r>
                    </a:p>
                  </a:txBody>
                  <a:tcPr anchor="ct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extLst>
                  <a:ext uri="{0D108BD9-81ED-4DB2-BD59-A6C34878D82A}">
                    <a16:rowId xmlns:a16="http://schemas.microsoft.com/office/drawing/2014/main" val="10001"/>
                  </a:ext>
                </a:extLst>
              </a:tr>
              <a:tr h="854781">
                <a:tc vMerge="1">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cap="none" normalizeH="0" baseline="0" dirty="0">
                          <a:ln>
                            <a:noFill/>
                          </a:ln>
                          <a:solidFill>
                            <a:srgbClr val="FF0000"/>
                          </a:solidFill>
                          <a:effectLst/>
                          <a:latin typeface="ＭＳ Ｐゴシック" panose="020B0600070205080204" pitchFamily="50" charset="-128"/>
                          <a:ea typeface="ＭＳ Ｐゴシック" panose="020B0600070205080204" pitchFamily="50" charset="-128"/>
                          <a:cs typeface="Times New Roman" pitchFamily="18" charset="0"/>
                        </a:rPr>
                        <a:t>②資料提出</a:t>
                      </a:r>
                    </a:p>
                  </a:txBody>
                  <a:tcPr anchor="ct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2"/>
                  </a:ext>
                </a:extLst>
              </a:tr>
              <a:tr h="854781">
                <a:tc vMerge="1">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rPr>
                        <a:t>③道路管理者</a:t>
                      </a:r>
                      <a:endParaRPr kumimoji="1" lang="en-US" altLang="ja-JP"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cs typeface="Times New Roman" pitchFamily="18" charset="0"/>
                        </a:rPr>
                        <a:t>ヒアリング</a:t>
                      </a:r>
                    </a:p>
                  </a:txBody>
                  <a:tcPr anchor="ct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cap="none" normalizeH="0" baseline="0" dirty="0">
                          <a:ln>
                            <a:noFill/>
                          </a:ln>
                          <a:solidFill>
                            <a:schemeClr val="tx1"/>
                          </a:solidFill>
                          <a:effectLst/>
                          <a:latin typeface="ＭＳ Ｐゴシック" panose="020B0600070205080204" pitchFamily="50" charset="-128"/>
                          <a:ea typeface="ＭＳ Ｐゴシック" panose="020B0600070205080204" pitchFamily="50" charset="-128"/>
                        </a:rPr>
                        <a:t>提出頂いた資料等について現地でヒアリング実施</a:t>
                      </a:r>
                    </a:p>
                  </a:txBody>
                  <a:tcPr anchor="ctr"/>
                </a:tc>
                <a:extLst>
                  <a:ext uri="{0D108BD9-81ED-4DB2-BD59-A6C34878D82A}">
                    <a16:rowId xmlns:a16="http://schemas.microsoft.com/office/drawing/2014/main" val="10003"/>
                  </a:ext>
                </a:extLst>
              </a:tr>
              <a:tr h="854781">
                <a:tc vMerge="1">
                  <a:txBody>
                    <a:bodyPr/>
                    <a:lstStyle/>
                    <a:p>
                      <a:endParaRPr kumimoji="1" lang="ja-JP" altLang="en-US" dirty="0"/>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itchFamily="18" charset="0"/>
                        </a:rPr>
                        <a:t>④不明箇所等</a:t>
                      </a:r>
                      <a:endParaRPr kumimoji="1" lang="en-US" altLang="ja-JP" sz="16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itchFamily="18" charset="0"/>
                        </a:rPr>
                        <a:t>の照会票作成</a:t>
                      </a:r>
                      <a:endParaRPr kumimoji="1" lang="en-US" altLang="ja-JP" sz="1600" b="1" i="0" u="none" strike="noStrike" kern="1200" cap="none" spc="0" normalizeH="0" baseline="0" noProof="0" dirty="0">
                        <a:ln>
                          <a:noFill/>
                        </a:ln>
                        <a:solidFill>
                          <a:srgbClr val="000000"/>
                        </a:solidFill>
                        <a:effectLst/>
                        <a:uLnTx/>
                        <a:uFillTx/>
                        <a:latin typeface="ＭＳ Ｐゴシック" panose="020B0600070205080204" pitchFamily="50" charset="-128"/>
                        <a:ea typeface="ＭＳ Ｐゴシック" panose="020B0600070205080204" pitchFamily="50" charset="-128"/>
                        <a:cs typeface="Times New Roman" pitchFamily="18" charset="0"/>
                      </a:endParaRPr>
                    </a:p>
                  </a:txBody>
                  <a:tcPr anchor="ct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b="1" i="0" u="none" strike="noStrike" kern="1200" cap="none" spc="0" normalizeH="0" baseline="0" noProof="0" dirty="0">
                          <a:ln>
                            <a:noFill/>
                          </a:ln>
                          <a:solidFill>
                            <a:schemeClr val="tx1"/>
                          </a:solidFill>
                          <a:effectLst/>
                          <a:uLnTx/>
                          <a:uFillTx/>
                          <a:latin typeface="ＭＳ Ｐゴシック" panose="020B0600070205080204" pitchFamily="50" charset="-128"/>
                          <a:ea typeface="ＭＳ Ｐゴシック" panose="020B0600070205080204" pitchFamily="50" charset="-128"/>
                          <a:cs typeface="Times New Roman" pitchFamily="18" charset="0"/>
                        </a:rPr>
                        <a:t>提出いただいた資料の不明箇所を照会票等により確認</a:t>
                      </a:r>
                    </a:p>
                  </a:txBody>
                  <a:tcPr anchor="ctr"/>
                </a:tc>
                <a:extLst>
                  <a:ext uri="{0D108BD9-81ED-4DB2-BD59-A6C34878D82A}">
                    <a16:rowId xmlns:a16="http://schemas.microsoft.com/office/drawing/2014/main" val="10004"/>
                  </a:ext>
                </a:extLst>
              </a:tr>
              <a:tr h="854781">
                <a:tc vMerge="1">
                  <a:txBody>
                    <a:bodyPr/>
                    <a:lstStyle/>
                    <a:p>
                      <a:endParaRPr kumimoji="1" lang="ja-JP" altLang="en-US" dirty="0"/>
                    </a:p>
                  </a:txBody>
                  <a:tcPr/>
                </a:tc>
                <a:tc>
                  <a:txBody>
                    <a:bodyPr/>
                    <a:lstStyle/>
                    <a:p>
                      <a:pPr algn="ctr">
                        <a:spcAft>
                          <a:spcPts val="0"/>
                        </a:spcAft>
                      </a:pPr>
                      <a:r>
                        <a:rPr lang="ja-JP" altLang="en-US" sz="1600" b="1" kern="100" baseline="0" dirty="0">
                          <a:effectLst/>
                          <a:latin typeface="ＭＳ Ｐゴシック" panose="020B0600070205080204" pitchFamily="50" charset="-128"/>
                          <a:ea typeface="ＭＳ Ｐゴシック" panose="020B0600070205080204" pitchFamily="50" charset="-128"/>
                          <a:cs typeface="Times New Roman"/>
                        </a:rPr>
                        <a:t>⑤管理者</a:t>
                      </a:r>
                      <a:r>
                        <a:rPr lang="ja-JP" altLang="ja-JP" sz="1600" b="1" kern="100" dirty="0">
                          <a:effectLst/>
                          <a:latin typeface="ＭＳ Ｐゴシック" panose="020B0600070205080204" pitchFamily="50" charset="-128"/>
                          <a:ea typeface="ＭＳ Ｐゴシック" panose="020B0600070205080204" pitchFamily="50" charset="-128"/>
                          <a:cs typeface="Times New Roman"/>
                        </a:rPr>
                        <a:t>確認</a:t>
                      </a:r>
                      <a:endParaRPr lang="en-US" altLang="ja-JP" sz="1600" b="1" kern="100" dirty="0">
                        <a:effectLst/>
                        <a:latin typeface="ＭＳ Ｐゴシック" panose="020B0600070205080204" pitchFamily="50" charset="-128"/>
                        <a:ea typeface="ＭＳ Ｐゴシック" panose="020B0600070205080204" pitchFamily="50" charset="-128"/>
                        <a:cs typeface="Times New Roman"/>
                      </a:endParaRPr>
                    </a:p>
                    <a:p>
                      <a:pPr algn="ctr">
                        <a:spcAft>
                          <a:spcPts val="0"/>
                        </a:spcAft>
                      </a:pPr>
                      <a:r>
                        <a:rPr lang="ja-JP" altLang="en-US" sz="1600" b="1" kern="100" dirty="0">
                          <a:effectLst/>
                          <a:latin typeface="ＭＳ Ｐゴシック" panose="020B0600070205080204" pitchFamily="50" charset="-128"/>
                          <a:ea typeface="ＭＳ Ｐゴシック" panose="020B0600070205080204" pitchFamily="50" charset="-128"/>
                          <a:cs typeface="Times New Roman"/>
                        </a:rPr>
                        <a:t>　</a:t>
                      </a:r>
                      <a:r>
                        <a:rPr lang="en-US" altLang="ja-JP" sz="1600" b="1" kern="100" dirty="0">
                          <a:effectLst/>
                          <a:latin typeface="ＭＳ Ｐゴシック" panose="020B0600070205080204" pitchFamily="50" charset="-128"/>
                          <a:ea typeface="ＭＳ Ｐゴシック" panose="020B0600070205080204" pitchFamily="50" charset="-128"/>
                          <a:cs typeface="Times New Roman"/>
                        </a:rPr>
                        <a:t>(</a:t>
                      </a:r>
                      <a:r>
                        <a:rPr lang="ja-JP" altLang="en-US" sz="1600" b="1" kern="100" dirty="0">
                          <a:effectLst/>
                          <a:latin typeface="ＭＳ Ｐゴシック" panose="020B0600070205080204" pitchFamily="50" charset="-128"/>
                          <a:ea typeface="ＭＳ Ｐゴシック" panose="020B0600070205080204" pitchFamily="50" charset="-128"/>
                          <a:cs typeface="Times New Roman"/>
                        </a:rPr>
                        <a:t>供用日の確認</a:t>
                      </a:r>
                      <a:r>
                        <a:rPr lang="en-US" altLang="ja-JP" sz="1600" b="1" kern="100" dirty="0">
                          <a:effectLst/>
                          <a:latin typeface="ＭＳ Ｐゴシック" panose="020B0600070205080204" pitchFamily="50" charset="-128"/>
                          <a:ea typeface="ＭＳ Ｐゴシック" panose="020B0600070205080204" pitchFamily="50" charset="-128"/>
                          <a:cs typeface="Times New Roman"/>
                        </a:rPr>
                        <a:t>)</a:t>
                      </a:r>
                      <a:endParaRPr lang="ja-JP" altLang="ja-JP" sz="1600" b="1" kern="100" dirty="0">
                        <a:effectLst/>
                        <a:latin typeface="ＭＳ Ｐゴシック" panose="020B0600070205080204" pitchFamily="50" charset="-128"/>
                        <a:ea typeface="ＭＳ Ｐゴシック" panose="020B0600070205080204" pitchFamily="50" charset="-128"/>
                        <a:cs typeface="Times New Roman"/>
                      </a:endParaRPr>
                    </a:p>
                  </a:txBody>
                  <a:tcPr anchor="ct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pPr algn="ctr"/>
                      <a:r>
                        <a:rPr kumimoji="1" lang="ja-JP" altLang="en-US" sz="1050" b="1" dirty="0"/>
                        <a:t>提出いただいた資料よりデータ化した箇所の確認</a:t>
                      </a:r>
                    </a:p>
                  </a:txBody>
                  <a:tcPr anchor="ctr"/>
                </a:tc>
                <a:extLst>
                  <a:ext uri="{0D108BD9-81ED-4DB2-BD59-A6C34878D82A}">
                    <a16:rowId xmlns:a16="http://schemas.microsoft.com/office/drawing/2014/main" val="10005"/>
                  </a:ext>
                </a:extLst>
              </a:tr>
            </a:tbl>
          </a:graphicData>
        </a:graphic>
      </p:graphicFrame>
      <p:cxnSp>
        <p:nvCxnSpPr>
          <p:cNvPr id="25" name="直線矢印コネクタ 24"/>
          <p:cNvCxnSpPr>
            <a:cxnSpLocks/>
          </p:cNvCxnSpPr>
          <p:nvPr/>
        </p:nvCxnSpPr>
        <p:spPr>
          <a:xfrm>
            <a:off x="4546833" y="2092411"/>
            <a:ext cx="381453"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a:cxnSpLocks/>
          </p:cNvCxnSpPr>
          <p:nvPr/>
        </p:nvCxnSpPr>
        <p:spPr>
          <a:xfrm>
            <a:off x="4618989" y="2862497"/>
            <a:ext cx="817077"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4436743" y="2941829"/>
            <a:ext cx="1907060" cy="338554"/>
          </a:xfrm>
          <a:prstGeom prst="rect">
            <a:avLst/>
          </a:prstGeom>
          <a:noFill/>
        </p:spPr>
        <p:txBody>
          <a:bodyPr wrap="square" rtlCol="0">
            <a:spAutoFit/>
          </a:bodyPr>
          <a:lstStyle/>
          <a:p>
            <a:r>
              <a:rPr kumimoji="1" lang="ja-JP" altLang="en-US" sz="1600" dirty="0"/>
              <a:t>資料提出</a:t>
            </a:r>
          </a:p>
        </p:txBody>
      </p:sp>
      <p:cxnSp>
        <p:nvCxnSpPr>
          <p:cNvPr id="29" name="直線矢印コネクタ 28"/>
          <p:cNvCxnSpPr>
            <a:cxnSpLocks/>
          </p:cNvCxnSpPr>
          <p:nvPr/>
        </p:nvCxnSpPr>
        <p:spPr>
          <a:xfrm>
            <a:off x="5285064" y="3723503"/>
            <a:ext cx="906509"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4928286" y="3847961"/>
            <a:ext cx="1907060" cy="338554"/>
          </a:xfrm>
          <a:prstGeom prst="rect">
            <a:avLst/>
          </a:prstGeom>
          <a:noFill/>
        </p:spPr>
        <p:txBody>
          <a:bodyPr wrap="square" rtlCol="0">
            <a:spAutoFit/>
          </a:bodyPr>
          <a:lstStyle/>
          <a:p>
            <a:r>
              <a:rPr kumimoji="1" lang="ja-JP" altLang="en-US" sz="1600" dirty="0"/>
              <a:t>不明箇所の確認</a:t>
            </a:r>
          </a:p>
        </p:txBody>
      </p:sp>
      <p:cxnSp>
        <p:nvCxnSpPr>
          <p:cNvPr id="32" name="直線矢印コネクタ 31"/>
          <p:cNvCxnSpPr>
            <a:cxnSpLocks/>
          </p:cNvCxnSpPr>
          <p:nvPr/>
        </p:nvCxnSpPr>
        <p:spPr>
          <a:xfrm>
            <a:off x="4254843" y="4539049"/>
            <a:ext cx="1621375"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テキスト ボックス 33"/>
          <p:cNvSpPr txBox="1"/>
          <p:nvPr/>
        </p:nvSpPr>
        <p:spPr>
          <a:xfrm>
            <a:off x="4353697" y="4628991"/>
            <a:ext cx="2294238" cy="338554"/>
          </a:xfrm>
          <a:prstGeom prst="rect">
            <a:avLst/>
          </a:prstGeom>
          <a:noFill/>
        </p:spPr>
        <p:txBody>
          <a:bodyPr wrap="square" rtlCol="0">
            <a:spAutoFit/>
          </a:bodyPr>
          <a:lstStyle/>
          <a:p>
            <a:r>
              <a:rPr kumimoji="1" lang="ja-JP" altLang="en-US" sz="1600" dirty="0"/>
              <a:t>照会票の照会・回答</a:t>
            </a:r>
          </a:p>
        </p:txBody>
      </p:sp>
      <p:cxnSp>
        <p:nvCxnSpPr>
          <p:cNvPr id="35" name="直線矢印コネクタ 34"/>
          <p:cNvCxnSpPr/>
          <p:nvPr/>
        </p:nvCxnSpPr>
        <p:spPr>
          <a:xfrm>
            <a:off x="6055803" y="5515232"/>
            <a:ext cx="288000"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テキスト ボックス 35"/>
          <p:cNvSpPr txBox="1"/>
          <p:nvPr/>
        </p:nvSpPr>
        <p:spPr>
          <a:xfrm>
            <a:off x="5097162" y="5593215"/>
            <a:ext cx="2294238" cy="338554"/>
          </a:xfrm>
          <a:prstGeom prst="rect">
            <a:avLst/>
          </a:prstGeom>
          <a:noFill/>
        </p:spPr>
        <p:txBody>
          <a:bodyPr wrap="square" rtlCol="0">
            <a:spAutoFit/>
          </a:bodyPr>
          <a:lstStyle/>
          <a:p>
            <a:r>
              <a:rPr kumimoji="1" lang="ja-JP" altLang="en-US" sz="1600" dirty="0"/>
              <a:t>データ化箇所の確認</a:t>
            </a:r>
          </a:p>
        </p:txBody>
      </p:sp>
      <p:cxnSp>
        <p:nvCxnSpPr>
          <p:cNvPr id="14" name="直線矢印コネクタ 13">
            <a:extLst>
              <a:ext uri="{FF2B5EF4-FFF2-40B4-BE49-F238E27FC236}">
                <a16:creationId xmlns:a16="http://schemas.microsoft.com/office/drawing/2014/main" id="{570598CC-9ECA-4892-A9F6-093656C46670}"/>
              </a:ext>
            </a:extLst>
          </p:cNvPr>
          <p:cNvCxnSpPr/>
          <p:nvPr/>
        </p:nvCxnSpPr>
        <p:spPr>
          <a:xfrm>
            <a:off x="6763788" y="5505582"/>
            <a:ext cx="288000"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 name="レコーディング (22)">
            <a:hlinkClick r:id="" action="ppaction://media"/>
            <a:extLst>
              <a:ext uri="{FF2B5EF4-FFF2-40B4-BE49-F238E27FC236}">
                <a16:creationId xmlns:a16="http://schemas.microsoft.com/office/drawing/2014/main" id="{DA9DC7DA-D511-C3C6-2B73-4E32FDB528C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0675" y="-885825"/>
            <a:ext cx="609600" cy="609600"/>
          </a:xfrm>
          <a:prstGeom prst="rect">
            <a:avLst/>
          </a:prstGeom>
        </p:spPr>
      </p:pic>
    </p:spTree>
    <p:extLst>
      <p:ext uri="{BB962C8B-B14F-4D97-AF65-F5344CB8AC3E}">
        <p14:creationId xmlns:p14="http://schemas.microsoft.com/office/powerpoint/2010/main" val="10970723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9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5"/>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p:cNvGrpSpPr/>
          <p:nvPr/>
        </p:nvGrpSpPr>
        <p:grpSpPr>
          <a:xfrm>
            <a:off x="1402001" y="1169496"/>
            <a:ext cx="5774247" cy="4950803"/>
            <a:chOff x="1725539" y="648072"/>
            <a:chExt cx="7106766" cy="6093296"/>
          </a:xfrm>
        </p:grpSpPr>
        <p:sp>
          <p:nvSpPr>
            <p:cNvPr id="11" name="角丸四角形 10"/>
            <p:cNvSpPr/>
            <p:nvPr/>
          </p:nvSpPr>
          <p:spPr>
            <a:xfrm>
              <a:off x="3555564" y="2252273"/>
              <a:ext cx="1440160" cy="386844"/>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ja-JP" altLang="en-US" sz="1300" dirty="0">
                  <a:solidFill>
                    <a:prstClr val="white"/>
                  </a:solidFill>
                </a:rPr>
                <a:t>説明会開催</a:t>
              </a:r>
            </a:p>
          </p:txBody>
        </p:sp>
        <p:sp>
          <p:nvSpPr>
            <p:cNvPr id="4" name="正方形/長方形 3"/>
            <p:cNvSpPr/>
            <p:nvPr/>
          </p:nvSpPr>
          <p:spPr>
            <a:xfrm>
              <a:off x="3370377" y="648072"/>
              <a:ext cx="935092" cy="69269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ja-JP" altLang="en-US" sz="1300" dirty="0">
                  <a:solidFill>
                    <a:prstClr val="white"/>
                  </a:solidFill>
                </a:rPr>
                <a:t>国土</a:t>
              </a:r>
              <a:endParaRPr lang="en-US" altLang="ja-JP" sz="1300" dirty="0">
                <a:solidFill>
                  <a:prstClr val="white"/>
                </a:solidFill>
              </a:endParaRPr>
            </a:p>
            <a:p>
              <a:pPr algn="ctr"/>
              <a:r>
                <a:rPr lang="ja-JP" altLang="en-US" sz="1300" dirty="0">
                  <a:solidFill>
                    <a:prstClr val="white"/>
                  </a:solidFill>
                </a:rPr>
                <a:t>地理院</a:t>
              </a:r>
            </a:p>
          </p:txBody>
        </p:sp>
        <p:sp>
          <p:nvSpPr>
            <p:cNvPr id="5" name="正方形/長方形 4"/>
            <p:cNvSpPr/>
            <p:nvPr/>
          </p:nvSpPr>
          <p:spPr>
            <a:xfrm>
              <a:off x="4415764" y="648072"/>
              <a:ext cx="888149" cy="692696"/>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ja-JP" altLang="en-US" sz="1300" dirty="0">
                  <a:solidFill>
                    <a:prstClr val="white"/>
                  </a:solidFill>
                </a:rPr>
                <a:t>整備局</a:t>
              </a:r>
            </a:p>
          </p:txBody>
        </p:sp>
        <p:sp>
          <p:nvSpPr>
            <p:cNvPr id="7" name="正方形/長方形 6"/>
            <p:cNvSpPr/>
            <p:nvPr/>
          </p:nvSpPr>
          <p:spPr>
            <a:xfrm>
              <a:off x="5447928" y="648072"/>
              <a:ext cx="1440160" cy="692696"/>
            </a:xfrm>
            <a:prstGeom prst="rect">
              <a:avLst/>
            </a:prstGeom>
            <a:solidFill>
              <a:srgbClr val="0070C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ja-JP" altLang="en-US" sz="1300" dirty="0">
                  <a:solidFill>
                    <a:prstClr val="white"/>
                  </a:solidFill>
                </a:rPr>
                <a:t>国</a:t>
              </a:r>
              <a:br>
                <a:rPr lang="en-US" altLang="ja-JP" sz="1300" dirty="0">
                  <a:solidFill>
                    <a:prstClr val="white"/>
                  </a:solidFill>
                </a:rPr>
              </a:br>
              <a:r>
                <a:rPr lang="en-US" altLang="ja-JP" sz="1300" dirty="0">
                  <a:solidFill>
                    <a:prstClr val="white"/>
                  </a:solidFill>
                </a:rPr>
                <a:t>NEXCO</a:t>
              </a:r>
              <a:r>
                <a:rPr lang="ja-JP" altLang="en-US" sz="1300" dirty="0">
                  <a:solidFill>
                    <a:prstClr val="white"/>
                  </a:solidFill>
                </a:rPr>
                <a:t>等</a:t>
              </a:r>
            </a:p>
          </p:txBody>
        </p:sp>
        <p:sp>
          <p:nvSpPr>
            <p:cNvPr id="8" name="正方形/長方形 7"/>
            <p:cNvSpPr/>
            <p:nvPr/>
          </p:nvSpPr>
          <p:spPr>
            <a:xfrm>
              <a:off x="7177852" y="648072"/>
              <a:ext cx="1584176" cy="692696"/>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ja-JP" altLang="en-US" sz="1300" dirty="0">
                  <a:solidFill>
                    <a:prstClr val="white"/>
                  </a:solidFill>
                </a:rPr>
                <a:t>都道府県</a:t>
              </a:r>
              <a:endParaRPr lang="en-US" altLang="ja-JP" sz="1300" dirty="0">
                <a:solidFill>
                  <a:prstClr val="white"/>
                </a:solidFill>
              </a:endParaRPr>
            </a:p>
          </p:txBody>
        </p:sp>
        <p:sp>
          <p:nvSpPr>
            <p:cNvPr id="10" name="メモ 9"/>
            <p:cNvSpPr/>
            <p:nvPr/>
          </p:nvSpPr>
          <p:spPr>
            <a:xfrm>
              <a:off x="3390372" y="1474199"/>
              <a:ext cx="1642972" cy="700306"/>
            </a:xfrm>
            <a:prstGeom prst="foldedCorner">
              <a:avLst/>
            </a:prstGeom>
            <a:solidFill>
              <a:schemeClr val="bg1">
                <a:lumMod val="9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a:r>
                <a:rPr lang="ja-JP" altLang="en-US" sz="1463" b="1" dirty="0">
                  <a:solidFill>
                    <a:prstClr val="black"/>
                  </a:solidFill>
                  <a:latin typeface="+mj-ea"/>
                  <a:ea typeface="+mj-ea"/>
                </a:rPr>
                <a:t>資料作成</a:t>
              </a:r>
              <a:br>
                <a:rPr lang="en-US" altLang="ja-JP" sz="1463" b="1" dirty="0">
                  <a:solidFill>
                    <a:prstClr val="black"/>
                  </a:solidFill>
                  <a:latin typeface="+mj-ea"/>
                  <a:ea typeface="+mj-ea"/>
                </a:rPr>
              </a:br>
              <a:r>
                <a:rPr lang="ja-JP" altLang="en-US" sz="1463" b="1" dirty="0">
                  <a:solidFill>
                    <a:prstClr val="black"/>
                  </a:solidFill>
                  <a:latin typeface="+mj-ea"/>
                  <a:ea typeface="+mj-ea"/>
                </a:rPr>
                <a:t>依頼状</a:t>
              </a:r>
            </a:p>
          </p:txBody>
        </p:sp>
        <p:sp>
          <p:nvSpPr>
            <p:cNvPr id="16" name="対角する 2 つの角を丸めた四角形 15"/>
            <p:cNvSpPr/>
            <p:nvPr/>
          </p:nvSpPr>
          <p:spPr>
            <a:xfrm>
              <a:off x="7369206" y="3427472"/>
              <a:ext cx="1152128" cy="662928"/>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1300" dirty="0">
                  <a:solidFill>
                    <a:prstClr val="white"/>
                  </a:solidFill>
                </a:rPr>
                <a:t>基礎資料作成</a:t>
              </a:r>
              <a:endParaRPr lang="en-US" altLang="ja-JP" sz="406" dirty="0">
                <a:solidFill>
                  <a:prstClr val="white"/>
                </a:solidFill>
              </a:endParaRPr>
            </a:p>
          </p:txBody>
        </p:sp>
        <p:sp>
          <p:nvSpPr>
            <p:cNvPr id="17" name="対角する 2 つの角を丸めた四角形 16"/>
            <p:cNvSpPr/>
            <p:nvPr/>
          </p:nvSpPr>
          <p:spPr>
            <a:xfrm>
              <a:off x="5649643" y="2908922"/>
              <a:ext cx="1152128" cy="648072"/>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1300" dirty="0">
                  <a:solidFill>
                    <a:prstClr val="white"/>
                  </a:solidFill>
                </a:rPr>
                <a:t>基礎資料作成</a:t>
              </a:r>
            </a:p>
          </p:txBody>
        </p:sp>
        <p:cxnSp>
          <p:nvCxnSpPr>
            <p:cNvPr id="23" name="直線矢印コネクタ 22"/>
            <p:cNvCxnSpPr>
              <a:endCxn id="17" idx="3"/>
            </p:cNvCxnSpPr>
            <p:nvPr/>
          </p:nvCxnSpPr>
          <p:spPr>
            <a:xfrm>
              <a:off x="6225707" y="1962418"/>
              <a:ext cx="0" cy="946504"/>
            </a:xfrm>
            <a:prstGeom prst="straightConnector1">
              <a:avLst/>
            </a:prstGeom>
            <a:ln w="38100">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p:nvPr/>
          </p:nvCxnSpPr>
          <p:spPr>
            <a:xfrm flipH="1">
              <a:off x="3481396" y="3811190"/>
              <a:ext cx="3887810" cy="0"/>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flipH="1">
              <a:off x="3481396" y="3284984"/>
              <a:ext cx="2182556" cy="15565"/>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9" name="角丸四角形 38"/>
            <p:cNvSpPr/>
            <p:nvPr/>
          </p:nvSpPr>
          <p:spPr>
            <a:xfrm>
              <a:off x="3322875" y="5949279"/>
              <a:ext cx="960110" cy="792088"/>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ja-JP" altLang="en-US" sz="1300" dirty="0">
                  <a:solidFill>
                    <a:prstClr val="white"/>
                  </a:solidFill>
                </a:rPr>
                <a:t>地理院地図</a:t>
              </a:r>
              <a:endParaRPr lang="en-US" altLang="ja-JP" sz="1300" dirty="0">
                <a:solidFill>
                  <a:prstClr val="white"/>
                </a:solidFill>
              </a:endParaRPr>
            </a:p>
            <a:p>
              <a:pPr algn="ctr"/>
              <a:r>
                <a:rPr lang="ja-JP" altLang="en-US" sz="1300" dirty="0">
                  <a:solidFill>
                    <a:prstClr val="white"/>
                  </a:solidFill>
                </a:rPr>
                <a:t>更新</a:t>
              </a:r>
            </a:p>
          </p:txBody>
        </p:sp>
        <p:cxnSp>
          <p:nvCxnSpPr>
            <p:cNvPr id="65" name="直線矢印コネクタ 64"/>
            <p:cNvCxnSpPr/>
            <p:nvPr/>
          </p:nvCxnSpPr>
          <p:spPr>
            <a:xfrm>
              <a:off x="3802930" y="5678089"/>
              <a:ext cx="0" cy="271973"/>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79" name="フローチャート : 磁気ディスク 78"/>
            <p:cNvSpPr/>
            <p:nvPr/>
          </p:nvSpPr>
          <p:spPr>
            <a:xfrm>
              <a:off x="1919536" y="2996952"/>
              <a:ext cx="1008112" cy="1146104"/>
            </a:xfrm>
            <a:prstGeom prst="flowChartMagneticDisk">
              <a:avLst/>
            </a:prstGeom>
            <a:ln>
              <a:solidFill>
                <a:schemeClr val="bg1"/>
              </a:solidFill>
            </a:ln>
          </p:spPr>
          <p:style>
            <a:lnRef idx="1">
              <a:schemeClr val="accent2"/>
            </a:lnRef>
            <a:fillRef idx="3">
              <a:schemeClr val="accent2"/>
            </a:fillRef>
            <a:effectRef idx="2">
              <a:schemeClr val="accent2"/>
            </a:effectRef>
            <a:fontRef idx="minor">
              <a:schemeClr val="lt1"/>
            </a:fontRef>
          </p:style>
          <p:txBody>
            <a:bodyPr rtlCol="0" anchor="ctr"/>
            <a:lstStyle/>
            <a:p>
              <a:pPr algn="ctr"/>
              <a:r>
                <a:rPr lang="ja-JP" altLang="en-US" sz="1300" dirty="0">
                  <a:solidFill>
                    <a:prstClr val="white"/>
                  </a:solidFill>
                </a:rPr>
                <a:t>基礎</a:t>
              </a:r>
              <a:endParaRPr lang="en-US" altLang="ja-JP" sz="1300" dirty="0">
                <a:solidFill>
                  <a:prstClr val="white"/>
                </a:solidFill>
              </a:endParaRPr>
            </a:p>
            <a:p>
              <a:pPr algn="ctr"/>
              <a:r>
                <a:rPr lang="ja-JP" altLang="en-US" sz="1300" dirty="0">
                  <a:solidFill>
                    <a:prstClr val="white"/>
                  </a:solidFill>
                </a:rPr>
                <a:t>資料</a:t>
              </a:r>
            </a:p>
          </p:txBody>
        </p:sp>
        <p:sp>
          <p:nvSpPr>
            <p:cNvPr id="134" name="テキスト ボックス 133"/>
            <p:cNvSpPr txBox="1"/>
            <p:nvPr/>
          </p:nvSpPr>
          <p:spPr>
            <a:xfrm>
              <a:off x="6663262" y="1662788"/>
              <a:ext cx="1306678" cy="329164"/>
            </a:xfrm>
            <a:prstGeom prst="rect">
              <a:avLst/>
            </a:prstGeom>
            <a:noFill/>
          </p:spPr>
          <p:txBody>
            <a:bodyPr wrap="square" rtlCol="0">
              <a:spAutoFit/>
            </a:bodyPr>
            <a:lstStyle/>
            <a:p>
              <a:r>
                <a:rPr lang="ja-JP" altLang="en-US" sz="1138" b="1" dirty="0">
                  <a:solidFill>
                    <a:prstClr val="black"/>
                  </a:solidFill>
                  <a:latin typeface="Calibri"/>
                  <a:ea typeface="ＭＳ Ｐゴシック"/>
                </a:rPr>
                <a:t>依頼状送付</a:t>
              </a:r>
            </a:p>
          </p:txBody>
        </p:sp>
        <p:sp>
          <p:nvSpPr>
            <p:cNvPr id="135" name="テキスト ボックス 134"/>
            <p:cNvSpPr txBox="1"/>
            <p:nvPr/>
          </p:nvSpPr>
          <p:spPr>
            <a:xfrm>
              <a:off x="4214931" y="3538674"/>
              <a:ext cx="999809" cy="298306"/>
            </a:xfrm>
            <a:prstGeom prst="rect">
              <a:avLst/>
            </a:prstGeom>
            <a:noFill/>
          </p:spPr>
          <p:txBody>
            <a:bodyPr wrap="square" rtlCol="0">
              <a:spAutoFit/>
            </a:bodyPr>
            <a:lstStyle/>
            <a:p>
              <a:r>
                <a:rPr lang="ja-JP" altLang="en-US" sz="975" b="1" dirty="0">
                  <a:solidFill>
                    <a:prstClr val="black"/>
                  </a:solidFill>
                  <a:latin typeface="Calibri"/>
                  <a:ea typeface="ＭＳ Ｐゴシック"/>
                </a:rPr>
                <a:t>資料提出</a:t>
              </a:r>
            </a:p>
          </p:txBody>
        </p:sp>
        <p:sp>
          <p:nvSpPr>
            <p:cNvPr id="137" name="テキスト ボックス 136"/>
            <p:cNvSpPr txBox="1"/>
            <p:nvPr/>
          </p:nvSpPr>
          <p:spPr>
            <a:xfrm>
              <a:off x="2649508" y="5398185"/>
              <a:ext cx="1148098" cy="298306"/>
            </a:xfrm>
            <a:prstGeom prst="rect">
              <a:avLst/>
            </a:prstGeom>
            <a:noFill/>
          </p:spPr>
          <p:txBody>
            <a:bodyPr wrap="square" rtlCol="0">
              <a:spAutoFit/>
            </a:bodyPr>
            <a:lstStyle/>
            <a:p>
              <a:pPr algn="ctr"/>
              <a:r>
                <a:rPr lang="ja-JP" altLang="en-US" sz="975" b="1" dirty="0">
                  <a:solidFill>
                    <a:prstClr val="black"/>
                  </a:solidFill>
                  <a:latin typeface="Calibri"/>
                  <a:ea typeface="ＭＳ Ｐゴシック"/>
                </a:rPr>
                <a:t>資料共有</a:t>
              </a:r>
            </a:p>
          </p:txBody>
        </p:sp>
        <p:sp>
          <p:nvSpPr>
            <p:cNvPr id="41" name="正方形/長方形 40"/>
            <p:cNvSpPr/>
            <p:nvPr/>
          </p:nvSpPr>
          <p:spPr>
            <a:xfrm>
              <a:off x="1800876" y="648072"/>
              <a:ext cx="1450808" cy="692696"/>
            </a:xfrm>
            <a:prstGeom prst="rect">
              <a:avLst/>
            </a:prstGeom>
            <a:solidFill>
              <a:srgbClr val="00B0F0"/>
            </a:solidFill>
          </p:spPr>
          <p:style>
            <a:lnRef idx="3">
              <a:schemeClr val="lt1"/>
            </a:lnRef>
            <a:fillRef idx="1">
              <a:schemeClr val="dk1"/>
            </a:fillRef>
            <a:effectRef idx="1">
              <a:schemeClr val="dk1"/>
            </a:effectRef>
            <a:fontRef idx="minor">
              <a:schemeClr val="lt1"/>
            </a:fontRef>
          </p:style>
          <p:txBody>
            <a:bodyPr rtlCol="0" anchor="ctr"/>
            <a:lstStyle/>
            <a:p>
              <a:pPr algn="ctr"/>
              <a:r>
                <a:rPr lang="en-US" altLang="ja-JP" sz="1300" dirty="0">
                  <a:solidFill>
                    <a:prstClr val="white"/>
                  </a:solidFill>
                </a:rPr>
                <a:t>DRM</a:t>
              </a:r>
              <a:r>
                <a:rPr lang="ja-JP" altLang="en-US" sz="1300" dirty="0">
                  <a:solidFill>
                    <a:prstClr val="white"/>
                  </a:solidFill>
                </a:rPr>
                <a:t>協会</a:t>
              </a:r>
            </a:p>
          </p:txBody>
        </p:sp>
        <p:sp>
          <p:nvSpPr>
            <p:cNvPr id="44" name="角丸四角形 43"/>
            <p:cNvSpPr/>
            <p:nvPr/>
          </p:nvSpPr>
          <p:spPr>
            <a:xfrm>
              <a:off x="1725539" y="5949280"/>
              <a:ext cx="1418133" cy="792088"/>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altLang="ja-JP" sz="1463" dirty="0">
                  <a:solidFill>
                    <a:prstClr val="white"/>
                  </a:solidFill>
                </a:rPr>
                <a:t>DRM-DB</a:t>
              </a:r>
            </a:p>
            <a:p>
              <a:pPr algn="ctr"/>
              <a:r>
                <a:rPr lang="ja-JP" altLang="en-US" sz="1463" dirty="0">
                  <a:solidFill>
                    <a:prstClr val="white"/>
                  </a:solidFill>
                </a:rPr>
                <a:t>更新</a:t>
              </a:r>
            </a:p>
          </p:txBody>
        </p:sp>
        <p:cxnSp>
          <p:nvCxnSpPr>
            <p:cNvPr id="46" name="直線矢印コネクタ 45"/>
            <p:cNvCxnSpPr>
              <a:stCxn id="79" idx="3"/>
              <a:endCxn id="44" idx="0"/>
            </p:cNvCxnSpPr>
            <p:nvPr/>
          </p:nvCxnSpPr>
          <p:spPr>
            <a:xfrm>
              <a:off x="2423593" y="4143056"/>
              <a:ext cx="11013" cy="1806224"/>
            </a:xfrm>
            <a:prstGeom prst="straightConnector1">
              <a:avLst/>
            </a:prstGeom>
            <a:ln w="38100">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26" name="直線矢印コネクタ 125"/>
            <p:cNvCxnSpPr/>
            <p:nvPr/>
          </p:nvCxnSpPr>
          <p:spPr>
            <a:xfrm>
              <a:off x="2423592" y="5678088"/>
              <a:ext cx="1379339" cy="0"/>
            </a:xfrm>
            <a:prstGeom prst="straightConnector1">
              <a:avLst/>
            </a:prstGeom>
            <a:ln w="38100">
              <a:solidFill>
                <a:schemeClr val="accent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2" name="正方形/長方形 41"/>
            <p:cNvSpPr/>
            <p:nvPr/>
          </p:nvSpPr>
          <p:spPr>
            <a:xfrm>
              <a:off x="7032105" y="648072"/>
              <a:ext cx="1800200" cy="692696"/>
            </a:xfrm>
            <a:prstGeom prst="rect">
              <a:avLst/>
            </a:prstGeom>
            <a:solidFill>
              <a:srgbClr val="0070C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ja-JP" altLang="en-US" sz="1300" dirty="0">
                  <a:solidFill>
                    <a:prstClr val="white"/>
                  </a:solidFill>
                </a:rPr>
                <a:t>都道府県</a:t>
              </a:r>
              <a:endParaRPr lang="en-US" altLang="ja-JP" sz="1300" dirty="0">
                <a:solidFill>
                  <a:prstClr val="white"/>
                </a:solidFill>
              </a:endParaRPr>
            </a:p>
            <a:p>
              <a:pPr algn="ctr"/>
              <a:r>
                <a:rPr lang="ja-JP" altLang="en-US" sz="1300" dirty="0">
                  <a:solidFill>
                    <a:prstClr val="white"/>
                  </a:solidFill>
                </a:rPr>
                <a:t>政令市</a:t>
              </a:r>
              <a:endParaRPr lang="en-US" altLang="ja-JP" sz="1300" dirty="0">
                <a:solidFill>
                  <a:prstClr val="white"/>
                </a:solidFill>
              </a:endParaRPr>
            </a:p>
          </p:txBody>
        </p:sp>
        <p:sp>
          <p:nvSpPr>
            <p:cNvPr id="52" name="テキスト ボックス 51"/>
            <p:cNvSpPr txBox="1"/>
            <p:nvPr/>
          </p:nvSpPr>
          <p:spPr>
            <a:xfrm>
              <a:off x="4193170" y="3008012"/>
              <a:ext cx="1028527" cy="298306"/>
            </a:xfrm>
            <a:prstGeom prst="rect">
              <a:avLst/>
            </a:prstGeom>
            <a:noFill/>
          </p:spPr>
          <p:txBody>
            <a:bodyPr wrap="square" rtlCol="0">
              <a:spAutoFit/>
            </a:bodyPr>
            <a:lstStyle/>
            <a:p>
              <a:r>
                <a:rPr lang="ja-JP" altLang="en-US" sz="975" b="1" dirty="0">
                  <a:solidFill>
                    <a:prstClr val="black"/>
                  </a:solidFill>
                  <a:latin typeface="Calibri"/>
                  <a:ea typeface="ＭＳ Ｐゴシック"/>
                </a:rPr>
                <a:t>資料提出</a:t>
              </a:r>
            </a:p>
          </p:txBody>
        </p:sp>
        <p:cxnSp>
          <p:nvCxnSpPr>
            <p:cNvPr id="60" name="カギ線コネクタ 147"/>
            <p:cNvCxnSpPr>
              <a:cxnSpLocks noChangeShapeType="1"/>
              <a:endCxn id="16" idx="3"/>
            </p:cNvCxnSpPr>
            <p:nvPr/>
          </p:nvCxnSpPr>
          <p:spPr bwMode="auto">
            <a:xfrm>
              <a:off x="5087888" y="1954403"/>
              <a:ext cx="2857382" cy="1473069"/>
            </a:xfrm>
            <a:prstGeom prst="bentConnector2">
              <a:avLst/>
            </a:prstGeom>
            <a:noFill/>
            <a:ln w="31750" cap="sq" algn="ctr">
              <a:solidFill>
                <a:srgbClr val="0070C0"/>
              </a:solidFill>
              <a:round/>
              <a:headEnd type="none" w="sm" len="sm"/>
              <a:tailEnd type="arrow" w="med" len="med"/>
            </a:ln>
            <a:extLst>
              <a:ext uri="{909E8E84-426E-40DD-AFC4-6F175D3DCCD1}">
                <a14:hiddenFill xmlns:a14="http://schemas.microsoft.com/office/drawing/2010/main">
                  <a:noFill/>
                </a14:hiddenFill>
              </a:ext>
            </a:extLst>
          </p:spPr>
        </p:cxnSp>
        <p:sp>
          <p:nvSpPr>
            <p:cNvPr id="38" name="角丸四角形 37"/>
            <p:cNvSpPr/>
            <p:nvPr/>
          </p:nvSpPr>
          <p:spPr>
            <a:xfrm>
              <a:off x="2869329" y="2786167"/>
              <a:ext cx="612067" cy="215269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r>
                <a:rPr lang="ja-JP" altLang="en-US" sz="1463" dirty="0">
                  <a:solidFill>
                    <a:prstClr val="black"/>
                  </a:solidFill>
                </a:rPr>
                <a:t>受</a:t>
              </a: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r>
                <a:rPr lang="ja-JP" altLang="en-US" sz="1463" dirty="0">
                  <a:solidFill>
                    <a:prstClr val="black"/>
                  </a:solidFill>
                </a:rPr>
                <a:t>領</a:t>
              </a: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en-US" altLang="ja-JP" sz="1463" dirty="0">
                <a:solidFill>
                  <a:prstClr val="black"/>
                </a:solidFill>
              </a:endParaRPr>
            </a:p>
            <a:p>
              <a:pPr algn="ctr"/>
              <a:endParaRPr lang="ja-JP" altLang="en-US" sz="1463" dirty="0">
                <a:solidFill>
                  <a:prstClr val="black"/>
                </a:solidFill>
              </a:endParaRPr>
            </a:p>
          </p:txBody>
        </p:sp>
      </p:grpSp>
      <p:sp>
        <p:nvSpPr>
          <p:cNvPr id="35" name="タイトル 1"/>
          <p:cNvSpPr txBox="1">
            <a:spLocks/>
          </p:cNvSpPr>
          <p:nvPr/>
        </p:nvSpPr>
        <p:spPr>
          <a:xfrm>
            <a:off x="578265" y="155758"/>
            <a:ext cx="8543925" cy="486445"/>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j-ea"/>
              </a:rPr>
              <a:t>１６．資料作成・提出の流れ</a:t>
            </a:r>
            <a:endParaRPr lang="ja-JP" altLang="en-US" sz="2800" b="1" dirty="0">
              <a:solidFill>
                <a:srgbClr val="FF0000"/>
              </a:solidFill>
              <a:latin typeface="+mj-ea"/>
            </a:endParaRPr>
          </a:p>
        </p:txBody>
      </p:sp>
      <p:sp>
        <p:nvSpPr>
          <p:cNvPr id="36" name="スライド番号プレースホルダー 2"/>
          <p:cNvSpPr>
            <a:spLocks noGrp="1"/>
          </p:cNvSpPr>
          <p:nvPr>
            <p:ph type="sldNum" sz="quarter" idx="12"/>
          </p:nvPr>
        </p:nvSpPr>
        <p:spPr>
          <a:xfrm>
            <a:off x="6996113" y="6356352"/>
            <a:ext cx="2228850" cy="365125"/>
          </a:xfrm>
        </p:spPr>
        <p:txBody>
          <a:bodyPr/>
          <a:lstStyle/>
          <a:p>
            <a:r>
              <a:rPr lang="en-US" altLang="ja-JP" sz="1800" b="1" dirty="0">
                <a:solidFill>
                  <a:schemeClr val="tx1"/>
                </a:solidFill>
                <a:latin typeface="+mj-ea"/>
                <a:ea typeface="+mj-ea"/>
              </a:rPr>
              <a:t>23</a:t>
            </a:r>
            <a:endParaRPr lang="en-US" sz="1800" b="1" dirty="0">
              <a:solidFill>
                <a:schemeClr val="tx1"/>
              </a:solidFill>
              <a:latin typeface="+mj-ea"/>
              <a:ea typeface="+mj-ea"/>
            </a:endParaRPr>
          </a:p>
        </p:txBody>
      </p:sp>
      <p:pic>
        <p:nvPicPr>
          <p:cNvPr id="2" name="レコーディング (23)">
            <a:hlinkClick r:id="" action="ppaction://media"/>
            <a:extLst>
              <a:ext uri="{FF2B5EF4-FFF2-40B4-BE49-F238E27FC236}">
                <a16:creationId xmlns:a16="http://schemas.microsoft.com/office/drawing/2014/main" id="{A3EEE9A9-56C8-F3A7-1CC6-BB4DF6F386A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0375" y="-771525"/>
            <a:ext cx="609600" cy="609600"/>
          </a:xfrm>
          <a:prstGeom prst="rect">
            <a:avLst/>
          </a:prstGeom>
        </p:spPr>
      </p:pic>
    </p:spTree>
    <p:extLst>
      <p:ext uri="{BB962C8B-B14F-4D97-AF65-F5344CB8AC3E}">
        <p14:creationId xmlns:p14="http://schemas.microsoft.com/office/powerpoint/2010/main" val="47271156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2"/>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38703" y="420619"/>
            <a:ext cx="8543925" cy="486445"/>
          </a:xfrm>
        </p:spPr>
        <p:txBody>
          <a:bodyPr>
            <a:normAutofit/>
          </a:bodyPr>
          <a:lstStyle/>
          <a:p>
            <a:pPr defTabSz="768141">
              <a:spcBef>
                <a:spcPts val="0"/>
              </a:spcBef>
            </a:pPr>
            <a:r>
              <a:rPr lang="ja-JP" altLang="en-US" sz="2800" b="1" dirty="0">
                <a:latin typeface="+mj-ea"/>
              </a:rPr>
              <a:t>１７．</a:t>
            </a:r>
            <a:r>
              <a:rPr lang="ja-JP" altLang="en-US" sz="2800" b="1" dirty="0">
                <a:solidFill>
                  <a:prstClr val="black"/>
                </a:solidFill>
                <a:latin typeface="+mj-ea"/>
              </a:rPr>
              <a:t>質問・疑問</a:t>
            </a:r>
            <a:endParaRPr lang="ja-JP" altLang="en-US" sz="2800" b="1" dirty="0">
              <a:solidFill>
                <a:prstClr val="black"/>
              </a:solidFill>
              <a:latin typeface="+mj-ea"/>
              <a:cs typeface="Meiryo UI" panose="020B0604030504040204" pitchFamily="50" charset="-128"/>
            </a:endParaRPr>
          </a:p>
        </p:txBody>
      </p:sp>
      <p:sp>
        <p:nvSpPr>
          <p:cNvPr id="3" name="スライド番号プレースホルダー 2"/>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24</a:t>
            </a:fld>
            <a:endParaRPr lang="en-US" sz="1800" b="1" dirty="0">
              <a:solidFill>
                <a:schemeClr val="tx1"/>
              </a:solidFill>
              <a:latin typeface="+mj-ea"/>
              <a:ea typeface="+mj-ea"/>
            </a:endParaRPr>
          </a:p>
        </p:txBody>
      </p:sp>
      <p:sp>
        <p:nvSpPr>
          <p:cNvPr id="5" name="正方形/長方形 4"/>
          <p:cNvSpPr/>
          <p:nvPr/>
        </p:nvSpPr>
        <p:spPr>
          <a:xfrm>
            <a:off x="486033" y="915204"/>
            <a:ext cx="8921577" cy="400110"/>
          </a:xfrm>
          <a:prstGeom prst="rect">
            <a:avLst/>
          </a:prstGeom>
          <a:noFill/>
          <a:ln>
            <a:noFill/>
          </a:ln>
        </p:spPr>
        <p:txBody>
          <a:bodyPr wrap="square">
            <a:spAutoFit/>
          </a:bodyPr>
          <a:lstStyle/>
          <a:p>
            <a:pPr indent="139700">
              <a:spcAft>
                <a:spcPts val="0"/>
              </a:spcAft>
            </a:pPr>
            <a:r>
              <a:rPr lang="en-US" altLang="ja-JP" sz="2000" kern="100" dirty="0">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sz="2400" kern="100" dirty="0">
              <a:solidFill>
                <a:srgbClr val="0000FF"/>
              </a:solidFill>
              <a:latin typeface="ＭＳ Ｐゴシック" panose="020B0600070205080204" pitchFamily="50" charset="-128"/>
              <a:ea typeface="ＭＳ Ｐゴシック" panose="020B0600070205080204" pitchFamily="50" charset="-128"/>
              <a:cs typeface="Times New Roman" panose="02020603050405020304" pitchFamily="18" charset="0"/>
            </a:endParaRPr>
          </a:p>
        </p:txBody>
      </p:sp>
      <p:sp>
        <p:nvSpPr>
          <p:cNvPr id="4" name="正方形/長方形 3"/>
          <p:cNvSpPr/>
          <p:nvPr/>
        </p:nvSpPr>
        <p:spPr>
          <a:xfrm>
            <a:off x="1130124" y="954122"/>
            <a:ext cx="5309467" cy="461665"/>
          </a:xfrm>
          <a:prstGeom prst="rect">
            <a:avLst/>
          </a:prstGeom>
        </p:spPr>
        <p:txBody>
          <a:bodyPr wrap="none">
            <a:spAutoFit/>
          </a:bodyPr>
          <a:lstStyle/>
          <a:p>
            <a:r>
              <a:rPr lang="ja-JP" altLang="en-US" sz="2400" dirty="0">
                <a:solidFill>
                  <a:prstClr val="black"/>
                </a:solidFill>
                <a:latin typeface="ＭＳ Ｐゴシック" panose="020B0600070205080204" pitchFamily="50" charset="-128"/>
                <a:ea typeface="ＭＳ Ｐゴシック" panose="020B0600070205080204" pitchFamily="50" charset="-128"/>
                <a:cs typeface="Meiryo UI" panose="020B0604030504040204" pitchFamily="50" charset="-128"/>
              </a:rPr>
              <a:t>当協会ホームページをご利用ください！</a:t>
            </a:r>
            <a:endParaRPr lang="ja-JP" altLang="en-US" sz="2400" dirty="0">
              <a:latin typeface="ＭＳ Ｐゴシック" panose="020B0600070205080204" pitchFamily="50" charset="-128"/>
              <a:ea typeface="ＭＳ Ｐゴシック" panose="020B0600070205080204" pitchFamily="50" charset="-128"/>
            </a:endParaRPr>
          </a:p>
        </p:txBody>
      </p:sp>
      <p:sp>
        <p:nvSpPr>
          <p:cNvPr id="6" name="角丸四角形 33">
            <a:extLst>
              <a:ext uri="{FF2B5EF4-FFF2-40B4-BE49-F238E27FC236}">
                <a16:creationId xmlns:a16="http://schemas.microsoft.com/office/drawing/2014/main" id="{E1651F3C-8D3C-4A78-858B-3413262B47CC}"/>
              </a:ext>
            </a:extLst>
          </p:cNvPr>
          <p:cNvSpPr/>
          <p:nvPr/>
        </p:nvSpPr>
        <p:spPr>
          <a:xfrm>
            <a:off x="706845" y="1490378"/>
            <a:ext cx="8575783" cy="849061"/>
          </a:xfrm>
          <a:prstGeom prst="roundRect">
            <a:avLst/>
          </a:prstGeom>
          <a:solidFill>
            <a:srgbClr val="FFFFCC"/>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r>
              <a:rPr lang="en-US" altLang="ja-JP" sz="2400" b="0" dirty="0">
                <a:solidFill>
                  <a:schemeClr val="tx1"/>
                </a:solidFill>
                <a:latin typeface="メイリオ" panose="020B0604030504040204" pitchFamily="50" charset="-128"/>
                <a:ea typeface="メイリオ" panose="020B0604030504040204" pitchFamily="50" charset="-128"/>
              </a:rPr>
              <a:t>Q</a:t>
            </a:r>
            <a:r>
              <a:rPr lang="ja-JP" altLang="en-US" sz="2400" b="0" dirty="0">
                <a:solidFill>
                  <a:schemeClr val="tx1"/>
                </a:solidFill>
                <a:latin typeface="メイリオ" panose="020B0604030504040204" pitchFamily="50" charset="-128"/>
                <a:ea typeface="メイリオ" panose="020B0604030504040204" pitchFamily="50" charset="-128"/>
              </a:rPr>
              <a:t>＆</a:t>
            </a:r>
            <a:r>
              <a:rPr lang="en-US" altLang="ja-JP" sz="2400" b="0" dirty="0">
                <a:solidFill>
                  <a:schemeClr val="tx1"/>
                </a:solidFill>
                <a:latin typeface="メイリオ" panose="020B0604030504040204" pitchFamily="50" charset="-128"/>
                <a:ea typeface="メイリオ" panose="020B0604030504040204" pitchFamily="50" charset="-128"/>
              </a:rPr>
              <a:t>A</a:t>
            </a:r>
            <a:r>
              <a:rPr lang="ja-JP" altLang="en-US" sz="2400" b="0" dirty="0">
                <a:solidFill>
                  <a:schemeClr val="tx1"/>
                </a:solidFill>
                <a:latin typeface="メイリオ" panose="020B0604030504040204" pitchFamily="50" charset="-128"/>
                <a:ea typeface="メイリオ" panose="020B0604030504040204" pitchFamily="50" charset="-128"/>
              </a:rPr>
              <a:t>を、当協会</a:t>
            </a:r>
            <a:r>
              <a:rPr lang="en-US" altLang="ja-JP" sz="2400" b="0" dirty="0">
                <a:solidFill>
                  <a:schemeClr val="tx1"/>
                </a:solidFill>
                <a:latin typeface="メイリオ" panose="020B0604030504040204" pitchFamily="50" charset="-128"/>
                <a:ea typeface="メイリオ" panose="020B0604030504040204" pitchFamily="50" charset="-128"/>
              </a:rPr>
              <a:t>HP</a:t>
            </a:r>
            <a:r>
              <a:rPr lang="ja-JP" altLang="en-US" sz="2400" b="0" dirty="0">
                <a:solidFill>
                  <a:schemeClr val="tx1"/>
                </a:solidFill>
                <a:latin typeface="メイリオ" panose="020B0604030504040204" pitchFamily="50" charset="-128"/>
                <a:ea typeface="メイリオ" panose="020B0604030504040204" pitchFamily="50" charset="-128"/>
              </a:rPr>
              <a:t>の道路管理者専用ページで確認できます</a:t>
            </a:r>
            <a:endParaRPr lang="en-US" altLang="ja-JP" sz="2400" b="0" dirty="0">
              <a:solidFill>
                <a:schemeClr val="tx1"/>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75B4F3B2-805B-4A4C-B542-71AA845200B2}"/>
              </a:ext>
            </a:extLst>
          </p:cNvPr>
          <p:cNvSpPr txBox="1"/>
          <p:nvPr/>
        </p:nvSpPr>
        <p:spPr>
          <a:xfrm>
            <a:off x="706844" y="4624128"/>
            <a:ext cx="8575783" cy="1723549"/>
          </a:xfrm>
          <a:prstGeom prst="rect">
            <a:avLst/>
          </a:prstGeom>
          <a:solidFill>
            <a:srgbClr val="FFD1E8"/>
          </a:solidFill>
          <a:ln>
            <a:solidFill>
              <a:schemeClr val="tx1"/>
            </a:solidFill>
          </a:ln>
        </p:spPr>
        <p:txBody>
          <a:bodyPr wrap="square" rtlCol="0">
            <a:spAutoFit/>
          </a:bodyPr>
          <a:lstStyle/>
          <a:p>
            <a:endParaRPr lang="en-US" altLang="ja-JP" sz="1800" dirty="0">
              <a:latin typeface="メイリオ" panose="020B0604030504040204" pitchFamily="50" charset="-128"/>
              <a:ea typeface="メイリオ" panose="020B0604030504040204" pitchFamily="50" charset="-128"/>
            </a:endParaRPr>
          </a:p>
          <a:p>
            <a:r>
              <a:rPr lang="en-US" altLang="ja-JP" sz="2000" b="0" dirty="0">
                <a:latin typeface="メイリオ" panose="020B0604030504040204" pitchFamily="50" charset="-128"/>
                <a:ea typeface="メイリオ" panose="020B0604030504040204" pitchFamily="50" charset="-128"/>
              </a:rPr>
              <a:t>【URL】</a:t>
            </a:r>
            <a:r>
              <a:rPr kumimoji="1" lang="ja-JP" altLang="en-US" sz="2000" b="0" dirty="0">
                <a:latin typeface="メイリオ" panose="020B0604030504040204" pitchFamily="50" charset="-128"/>
                <a:ea typeface="メイリオ" panose="020B0604030504040204" pitchFamily="50" charset="-128"/>
              </a:rPr>
              <a:t>　</a:t>
            </a:r>
            <a:r>
              <a:rPr lang="en-US" altLang="ja-JP" sz="2400" dirty="0">
                <a:solidFill>
                  <a:srgbClr val="0000CC"/>
                </a:solidFill>
              </a:rPr>
              <a:t>https://www.drm.jp/doc-dbupdate/</a:t>
            </a:r>
            <a:endParaRPr lang="ja-JP" altLang="ja-JP" sz="2400" b="0" dirty="0"/>
          </a:p>
          <a:p>
            <a:endParaRPr kumimoji="1" lang="en-US" altLang="ja-JP" sz="2000" b="0" dirty="0">
              <a:latin typeface="メイリオ" panose="020B0604030504040204" pitchFamily="50" charset="-128"/>
              <a:ea typeface="メイリオ" panose="020B0604030504040204" pitchFamily="50" charset="-128"/>
            </a:endParaRPr>
          </a:p>
          <a:p>
            <a:r>
              <a:rPr kumimoji="1" lang="en-US" altLang="ja-JP" sz="2000" b="0" dirty="0">
                <a:latin typeface="メイリオ" panose="020B0604030504040204" pitchFamily="50" charset="-128"/>
                <a:ea typeface="メイリオ" panose="020B0604030504040204" pitchFamily="50" charset="-128"/>
              </a:rPr>
              <a:t>【</a:t>
            </a:r>
            <a:r>
              <a:rPr kumimoji="1" lang="ja-JP" altLang="en-US" sz="2000" b="0" dirty="0">
                <a:latin typeface="メイリオ" panose="020B0604030504040204" pitchFamily="50" charset="-128"/>
                <a:ea typeface="メイリオ" panose="020B0604030504040204" pitchFamily="50" charset="-128"/>
              </a:rPr>
              <a:t>パスワード</a:t>
            </a:r>
            <a:r>
              <a:rPr lang="en-US" altLang="ja-JP" sz="2000" b="0" dirty="0">
                <a:latin typeface="メイリオ" panose="020B0604030504040204" pitchFamily="50" charset="-128"/>
                <a:ea typeface="メイリオ" panose="020B0604030504040204" pitchFamily="50" charset="-128"/>
              </a:rPr>
              <a:t>】</a:t>
            </a:r>
            <a:r>
              <a:rPr kumimoji="1" lang="ja-JP" altLang="en-US" sz="2000" b="0" dirty="0">
                <a:latin typeface="メイリオ" panose="020B0604030504040204" pitchFamily="50" charset="-128"/>
                <a:ea typeface="メイリオ" panose="020B0604030504040204" pitchFamily="50" charset="-128"/>
              </a:rPr>
              <a:t>　</a:t>
            </a:r>
            <a:r>
              <a:rPr lang="en-US" altLang="ja-JP" sz="2400" dirty="0">
                <a:solidFill>
                  <a:srgbClr val="0000CC"/>
                </a:solidFill>
              </a:rPr>
              <a:t>DRMDB-</a:t>
            </a:r>
            <a:r>
              <a:rPr lang="en-US" altLang="ja-JP" sz="2400" dirty="0" err="1">
                <a:solidFill>
                  <a:srgbClr val="0000CC"/>
                </a:solidFill>
              </a:rPr>
              <a:t>koushin</a:t>
            </a:r>
            <a:r>
              <a:rPr kumimoji="1" lang="ja-JP" altLang="en-US" sz="2400" b="0" dirty="0">
                <a:solidFill>
                  <a:srgbClr val="FF0000"/>
                </a:solidFill>
                <a:latin typeface="メイリオ" panose="020B0604030504040204" pitchFamily="50" charset="-128"/>
                <a:ea typeface="メイリオ" panose="020B0604030504040204" pitchFamily="50" charset="-128"/>
              </a:rPr>
              <a:t>　</a:t>
            </a:r>
            <a:endParaRPr kumimoji="1" lang="en-US" altLang="ja-JP" sz="2000" b="0" dirty="0">
              <a:solidFill>
                <a:srgbClr val="FF0000"/>
              </a:solidFill>
              <a:latin typeface="メイリオ" panose="020B0604030504040204" pitchFamily="50" charset="-128"/>
              <a:ea typeface="メイリオ" panose="020B0604030504040204" pitchFamily="50" charset="-128"/>
            </a:endParaRPr>
          </a:p>
          <a:p>
            <a:endParaRPr lang="en-US" altLang="ja-JP" sz="2000" b="0" dirty="0">
              <a:solidFill>
                <a:srgbClr val="FF0000"/>
              </a:solidFill>
              <a:latin typeface="メイリオ" panose="020B0604030504040204" pitchFamily="50" charset="-128"/>
              <a:ea typeface="メイリオ" panose="020B0604030504040204" pitchFamily="50" charset="-128"/>
            </a:endParaRPr>
          </a:p>
        </p:txBody>
      </p:sp>
      <p:grpSp>
        <p:nvGrpSpPr>
          <p:cNvPr id="8" name="グループ化 7">
            <a:extLst>
              <a:ext uri="{FF2B5EF4-FFF2-40B4-BE49-F238E27FC236}">
                <a16:creationId xmlns:a16="http://schemas.microsoft.com/office/drawing/2014/main" id="{E7D95507-91A3-F25A-713E-05D77FB565A3}"/>
              </a:ext>
            </a:extLst>
          </p:cNvPr>
          <p:cNvGrpSpPr/>
          <p:nvPr/>
        </p:nvGrpSpPr>
        <p:grpSpPr>
          <a:xfrm>
            <a:off x="738703" y="3091716"/>
            <a:ext cx="2065465" cy="406400"/>
            <a:chOff x="1065992" y="3267098"/>
            <a:chExt cx="2065465" cy="406400"/>
          </a:xfrm>
        </p:grpSpPr>
        <p:sp>
          <p:nvSpPr>
            <p:cNvPr id="9" name="正方形/長方形 8">
              <a:extLst>
                <a:ext uri="{FF2B5EF4-FFF2-40B4-BE49-F238E27FC236}">
                  <a16:creationId xmlns:a16="http://schemas.microsoft.com/office/drawing/2014/main" id="{6C605161-B49B-5326-D19B-BD1444EC7532}"/>
                </a:ext>
              </a:extLst>
            </p:cNvPr>
            <p:cNvSpPr/>
            <p:nvPr/>
          </p:nvSpPr>
          <p:spPr bwMode="auto">
            <a:xfrm>
              <a:off x="1065992" y="3267098"/>
              <a:ext cx="1463122" cy="406400"/>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10" name="正方形/長方形 9">
              <a:extLst>
                <a:ext uri="{FF2B5EF4-FFF2-40B4-BE49-F238E27FC236}">
                  <a16:creationId xmlns:a16="http://schemas.microsoft.com/office/drawing/2014/main" id="{44C71603-C807-DBB3-33B6-673655C49D5A}"/>
                </a:ext>
              </a:extLst>
            </p:cNvPr>
            <p:cNvSpPr/>
            <p:nvPr/>
          </p:nvSpPr>
          <p:spPr bwMode="auto">
            <a:xfrm>
              <a:off x="2529114" y="3267098"/>
              <a:ext cx="602343" cy="406400"/>
            </a:xfrm>
            <a:prstGeom prst="rect">
              <a:avLst/>
            </a:prstGeom>
            <a:solidFill>
              <a:schemeClr val="bg1">
                <a:lumMod val="8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1" lang="ja-JP" altLang="en-US" sz="1600" b="1" i="0" u="none" strike="noStrike" cap="none" normalizeH="0" baseline="0" dirty="0">
                  <a:ln>
                    <a:noFill/>
                  </a:ln>
                  <a:solidFill>
                    <a:schemeClr val="tx1"/>
                  </a:solidFill>
                  <a:effectLst/>
                  <a:latin typeface="Arial" pitchFamily="34" charset="0"/>
                  <a:ea typeface="ＭＳ Ｐゴシック" pitchFamily="50" charset="-128"/>
                </a:rPr>
                <a:t>検索</a:t>
              </a:r>
            </a:p>
          </p:txBody>
        </p:sp>
        <p:sp>
          <p:nvSpPr>
            <p:cNvPr id="11" name="テキスト ボックス 10">
              <a:extLst>
                <a:ext uri="{FF2B5EF4-FFF2-40B4-BE49-F238E27FC236}">
                  <a16:creationId xmlns:a16="http://schemas.microsoft.com/office/drawing/2014/main" id="{DEBD39D1-B4A6-B0A1-B5FA-DC1532DE891C}"/>
                </a:ext>
              </a:extLst>
            </p:cNvPr>
            <p:cNvSpPr txBox="1"/>
            <p:nvPr/>
          </p:nvSpPr>
          <p:spPr>
            <a:xfrm>
              <a:off x="1065992" y="3294002"/>
              <a:ext cx="1237570" cy="379496"/>
            </a:xfrm>
            <a:prstGeom prst="rect">
              <a:avLst/>
            </a:prstGeom>
            <a:noFill/>
          </p:spPr>
          <p:txBody>
            <a:bodyPr wrap="square" rtlCol="0">
              <a:spAutoFit/>
            </a:bodyPr>
            <a:lstStyle/>
            <a:p>
              <a:r>
                <a:rPr kumimoji="1" lang="en-US" altLang="ja-JP" dirty="0"/>
                <a:t>DRM</a:t>
              </a:r>
              <a:r>
                <a:rPr kumimoji="1" lang="ja-JP" altLang="en-US" dirty="0"/>
                <a:t>協会</a:t>
              </a:r>
            </a:p>
          </p:txBody>
        </p:sp>
      </p:grpSp>
      <p:grpSp>
        <p:nvGrpSpPr>
          <p:cNvPr id="13" name="グループ化 12">
            <a:extLst>
              <a:ext uri="{FF2B5EF4-FFF2-40B4-BE49-F238E27FC236}">
                <a16:creationId xmlns:a16="http://schemas.microsoft.com/office/drawing/2014/main" id="{93C62CED-1EB0-812C-ED9B-A06EAAC5F8D3}"/>
              </a:ext>
            </a:extLst>
          </p:cNvPr>
          <p:cNvGrpSpPr/>
          <p:nvPr/>
        </p:nvGrpSpPr>
        <p:grpSpPr>
          <a:xfrm>
            <a:off x="3795710" y="2456023"/>
            <a:ext cx="5486918" cy="2009192"/>
            <a:chOff x="3795710" y="2456023"/>
            <a:chExt cx="5486918" cy="2009192"/>
          </a:xfrm>
        </p:grpSpPr>
        <p:grpSp>
          <p:nvGrpSpPr>
            <p:cNvPr id="14" name="グループ化 13">
              <a:extLst>
                <a:ext uri="{FF2B5EF4-FFF2-40B4-BE49-F238E27FC236}">
                  <a16:creationId xmlns:a16="http://schemas.microsoft.com/office/drawing/2014/main" id="{FC9317A7-3D54-ECBB-46A6-9989E9D34FB2}"/>
                </a:ext>
              </a:extLst>
            </p:cNvPr>
            <p:cNvGrpSpPr/>
            <p:nvPr/>
          </p:nvGrpSpPr>
          <p:grpSpPr>
            <a:xfrm>
              <a:off x="3795710" y="2456023"/>
              <a:ext cx="5486918" cy="2009192"/>
              <a:chOff x="3080098" y="2603082"/>
              <a:chExt cx="5486918" cy="2009192"/>
            </a:xfrm>
          </p:grpSpPr>
          <p:grpSp>
            <p:nvGrpSpPr>
              <p:cNvPr id="17" name="グループ化 16">
                <a:extLst>
                  <a:ext uri="{FF2B5EF4-FFF2-40B4-BE49-F238E27FC236}">
                    <a16:creationId xmlns:a16="http://schemas.microsoft.com/office/drawing/2014/main" id="{B4E13D83-D7B7-1C04-995C-67FA2BBC8A5F}"/>
                  </a:ext>
                </a:extLst>
              </p:cNvPr>
              <p:cNvGrpSpPr/>
              <p:nvPr/>
            </p:nvGrpSpPr>
            <p:grpSpPr>
              <a:xfrm>
                <a:off x="3080098" y="3039512"/>
                <a:ext cx="1804209" cy="1137281"/>
                <a:chOff x="4090376" y="2973110"/>
                <a:chExt cx="1804209" cy="1137281"/>
              </a:xfrm>
            </p:grpSpPr>
            <p:sp>
              <p:nvSpPr>
                <p:cNvPr id="20" name="テキスト ボックス 19">
                  <a:extLst>
                    <a:ext uri="{FF2B5EF4-FFF2-40B4-BE49-F238E27FC236}">
                      <a16:creationId xmlns:a16="http://schemas.microsoft.com/office/drawing/2014/main" id="{60E1A621-59CC-4817-EE02-F735D8F5FE17}"/>
                    </a:ext>
                  </a:extLst>
                </p:cNvPr>
                <p:cNvSpPr txBox="1"/>
                <p:nvPr/>
              </p:nvSpPr>
              <p:spPr>
                <a:xfrm>
                  <a:off x="4090376" y="2973110"/>
                  <a:ext cx="1132041" cy="307777"/>
                </a:xfrm>
                <a:prstGeom prst="rect">
                  <a:avLst/>
                </a:prstGeom>
                <a:noFill/>
              </p:spPr>
              <p:txBody>
                <a:bodyPr wrap="none" rtlCol="0">
                  <a:spAutoFit/>
                </a:bodyPr>
                <a:lstStyle/>
                <a:p>
                  <a:r>
                    <a:rPr kumimoji="1" lang="en-US" altLang="ja-JP" u="sng" dirty="0"/>
                    <a:t>DRM</a:t>
                  </a:r>
                  <a:r>
                    <a:rPr kumimoji="1" lang="ja-JP" altLang="en-US" u="sng" dirty="0"/>
                    <a:t>の利用</a:t>
                  </a:r>
                </a:p>
              </p:txBody>
            </p:sp>
            <p:sp>
              <p:nvSpPr>
                <p:cNvPr id="21" name="正方形/長方形 20">
                  <a:extLst>
                    <a:ext uri="{FF2B5EF4-FFF2-40B4-BE49-F238E27FC236}">
                      <a16:creationId xmlns:a16="http://schemas.microsoft.com/office/drawing/2014/main" id="{CD4E3C17-6A28-56B5-8818-ACC2151B2BCD}"/>
                    </a:ext>
                  </a:extLst>
                </p:cNvPr>
                <p:cNvSpPr/>
                <p:nvPr/>
              </p:nvSpPr>
              <p:spPr bwMode="auto">
                <a:xfrm>
                  <a:off x="4181899" y="3278446"/>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2" name="正方形/長方形 21">
                  <a:extLst>
                    <a:ext uri="{FF2B5EF4-FFF2-40B4-BE49-F238E27FC236}">
                      <a16:creationId xmlns:a16="http://schemas.microsoft.com/office/drawing/2014/main" id="{788BD9D7-987F-D83C-324C-3C462D0D0C45}"/>
                    </a:ext>
                  </a:extLst>
                </p:cNvPr>
                <p:cNvSpPr/>
                <p:nvPr/>
              </p:nvSpPr>
              <p:spPr bwMode="auto">
                <a:xfrm>
                  <a:off x="4181899" y="3486280"/>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3" name="正方形/長方形 22">
                  <a:extLst>
                    <a:ext uri="{FF2B5EF4-FFF2-40B4-BE49-F238E27FC236}">
                      <a16:creationId xmlns:a16="http://schemas.microsoft.com/office/drawing/2014/main" id="{907ACD5F-DCAF-3E2B-0ECF-0ECD76A3CE25}"/>
                    </a:ext>
                  </a:extLst>
                </p:cNvPr>
                <p:cNvSpPr/>
                <p:nvPr/>
              </p:nvSpPr>
              <p:spPr bwMode="auto">
                <a:xfrm>
                  <a:off x="4181899" y="3691118"/>
                  <a:ext cx="1712686" cy="203446"/>
                </a:xfrm>
                <a:prstGeom prst="rect">
                  <a:avLst/>
                </a:prstGeom>
                <a:no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4" name="正方形/長方形 23">
                  <a:extLst>
                    <a:ext uri="{FF2B5EF4-FFF2-40B4-BE49-F238E27FC236}">
                      <a16:creationId xmlns:a16="http://schemas.microsoft.com/office/drawing/2014/main" id="{44E1A6F0-94B9-40DC-D7CC-87B4E4BD8339}"/>
                    </a:ext>
                  </a:extLst>
                </p:cNvPr>
                <p:cNvSpPr/>
                <p:nvPr/>
              </p:nvSpPr>
              <p:spPr bwMode="auto">
                <a:xfrm>
                  <a:off x="4181899" y="3894564"/>
                  <a:ext cx="1712686" cy="203446"/>
                </a:xfrm>
                <a:prstGeom prst="rect">
                  <a:avLst/>
                </a:prstGeom>
                <a:solidFill>
                  <a:srgbClr val="0070C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ja-JP" altLang="en-US" sz="2800" b="1" i="0" u="none" strike="noStrike" cap="none" normalizeH="0" baseline="0">
                    <a:ln>
                      <a:noFill/>
                    </a:ln>
                    <a:solidFill>
                      <a:schemeClr val="tx1"/>
                    </a:solidFill>
                    <a:effectLst/>
                    <a:latin typeface="Arial" pitchFamily="34" charset="0"/>
                    <a:ea typeface="ＭＳ Ｐゴシック" pitchFamily="50" charset="-128"/>
                  </a:endParaRPr>
                </a:p>
              </p:txBody>
            </p:sp>
            <p:sp>
              <p:nvSpPr>
                <p:cNvPr id="25" name="テキスト ボックス 24">
                  <a:extLst>
                    <a:ext uri="{FF2B5EF4-FFF2-40B4-BE49-F238E27FC236}">
                      <a16:creationId xmlns:a16="http://schemas.microsoft.com/office/drawing/2014/main" id="{9CDA4F65-68E2-7A4A-A298-144BEADF9E16}"/>
                    </a:ext>
                  </a:extLst>
                </p:cNvPr>
                <p:cNvSpPr txBox="1"/>
                <p:nvPr/>
              </p:nvSpPr>
              <p:spPr>
                <a:xfrm>
                  <a:off x="4628514" y="3253346"/>
                  <a:ext cx="819455" cy="261610"/>
                </a:xfrm>
                <a:prstGeom prst="rect">
                  <a:avLst/>
                </a:prstGeom>
                <a:noFill/>
              </p:spPr>
              <p:txBody>
                <a:bodyPr wrap="square" rtlCol="0">
                  <a:spAutoFit/>
                </a:bodyPr>
                <a:lstStyle/>
                <a:p>
                  <a:r>
                    <a:rPr kumimoji="1" lang="ja-JP" altLang="en-US" sz="1100" dirty="0"/>
                    <a:t>企業・法人</a:t>
                  </a:r>
                </a:p>
              </p:txBody>
            </p:sp>
            <p:sp>
              <p:nvSpPr>
                <p:cNvPr id="26" name="テキスト ボックス 25">
                  <a:extLst>
                    <a:ext uri="{FF2B5EF4-FFF2-40B4-BE49-F238E27FC236}">
                      <a16:creationId xmlns:a16="http://schemas.microsoft.com/office/drawing/2014/main" id="{E8461149-3C35-2075-791A-12C0077A3916}"/>
                    </a:ext>
                  </a:extLst>
                </p:cNvPr>
                <p:cNvSpPr txBox="1"/>
                <p:nvPr/>
              </p:nvSpPr>
              <p:spPr>
                <a:xfrm>
                  <a:off x="4232661" y="3452810"/>
                  <a:ext cx="1611160" cy="261610"/>
                </a:xfrm>
                <a:prstGeom prst="rect">
                  <a:avLst/>
                </a:prstGeom>
                <a:noFill/>
              </p:spPr>
              <p:txBody>
                <a:bodyPr wrap="square" rtlCol="0">
                  <a:spAutoFit/>
                </a:bodyPr>
                <a:lstStyle/>
                <a:p>
                  <a:r>
                    <a:rPr kumimoji="1" lang="ja-JP" altLang="en-US" sz="1100" dirty="0"/>
                    <a:t>国又は地方公共団体等</a:t>
                  </a:r>
                </a:p>
              </p:txBody>
            </p:sp>
            <p:sp>
              <p:nvSpPr>
                <p:cNvPr id="27" name="テキスト ボックス 26">
                  <a:extLst>
                    <a:ext uri="{FF2B5EF4-FFF2-40B4-BE49-F238E27FC236}">
                      <a16:creationId xmlns:a16="http://schemas.microsoft.com/office/drawing/2014/main" id="{2B81AB0B-58E6-CF6E-65D0-E8F40D335C30}"/>
                    </a:ext>
                  </a:extLst>
                </p:cNvPr>
                <p:cNvSpPr txBox="1"/>
                <p:nvPr/>
              </p:nvSpPr>
              <p:spPr>
                <a:xfrm>
                  <a:off x="4476468" y="3673687"/>
                  <a:ext cx="1052360" cy="261610"/>
                </a:xfrm>
                <a:prstGeom prst="rect">
                  <a:avLst/>
                </a:prstGeom>
                <a:noFill/>
              </p:spPr>
              <p:txBody>
                <a:bodyPr wrap="square" rtlCol="0">
                  <a:spAutoFit/>
                </a:bodyPr>
                <a:lstStyle/>
                <a:p>
                  <a:r>
                    <a:rPr kumimoji="1" lang="ja-JP" altLang="en-US" sz="1100" dirty="0"/>
                    <a:t>大学研究機関</a:t>
                  </a:r>
                </a:p>
              </p:txBody>
            </p:sp>
            <p:sp>
              <p:nvSpPr>
                <p:cNvPr id="28" name="テキスト ボックス 27">
                  <a:extLst>
                    <a:ext uri="{FF2B5EF4-FFF2-40B4-BE49-F238E27FC236}">
                      <a16:creationId xmlns:a16="http://schemas.microsoft.com/office/drawing/2014/main" id="{9CDB8452-2736-DC7B-2095-D0F80E2AC9FC}"/>
                    </a:ext>
                  </a:extLst>
                </p:cNvPr>
                <p:cNvSpPr txBox="1"/>
                <p:nvPr/>
              </p:nvSpPr>
              <p:spPr>
                <a:xfrm>
                  <a:off x="4570773" y="3848781"/>
                  <a:ext cx="1052360" cy="261610"/>
                </a:xfrm>
                <a:prstGeom prst="rect">
                  <a:avLst/>
                </a:prstGeom>
                <a:noFill/>
              </p:spPr>
              <p:txBody>
                <a:bodyPr wrap="square" rtlCol="0">
                  <a:spAutoFit/>
                </a:bodyPr>
                <a:lstStyle/>
                <a:p>
                  <a:r>
                    <a:rPr kumimoji="1" lang="ja-JP" altLang="en-US" sz="1100" dirty="0">
                      <a:solidFill>
                        <a:schemeClr val="bg1"/>
                      </a:solidFill>
                    </a:rPr>
                    <a:t>道路管理者</a:t>
                  </a:r>
                </a:p>
              </p:txBody>
            </p:sp>
          </p:grpSp>
          <p:sp>
            <p:nvSpPr>
              <p:cNvPr id="18" name="テキスト ボックス 17">
                <a:extLst>
                  <a:ext uri="{FF2B5EF4-FFF2-40B4-BE49-F238E27FC236}">
                    <a16:creationId xmlns:a16="http://schemas.microsoft.com/office/drawing/2014/main" id="{61BEC28F-39CA-DFDB-9A92-5E1C2DA47CF9}"/>
                  </a:ext>
                </a:extLst>
              </p:cNvPr>
              <p:cNvSpPr txBox="1"/>
              <p:nvPr/>
            </p:nvSpPr>
            <p:spPr>
              <a:xfrm>
                <a:off x="3171620" y="2603082"/>
                <a:ext cx="5395395" cy="369332"/>
              </a:xfrm>
              <a:prstGeom prst="rect">
                <a:avLst/>
              </a:prstGeom>
              <a:solidFill>
                <a:schemeClr val="accent1">
                  <a:lumMod val="40000"/>
                  <a:lumOff val="60000"/>
                </a:schemeClr>
              </a:solidFill>
              <a:ln>
                <a:solidFill>
                  <a:schemeClr val="accent1">
                    <a:lumMod val="40000"/>
                    <a:lumOff val="60000"/>
                  </a:schemeClr>
                </a:solidFill>
              </a:ln>
            </p:spPr>
            <p:txBody>
              <a:bodyPr wrap="square" rtlCol="0">
                <a:spAutoFit/>
              </a:bodyPr>
              <a:lstStyle/>
              <a:p>
                <a:r>
                  <a:rPr kumimoji="1" lang="en-US" altLang="ja-JP" u="sng" dirty="0"/>
                  <a:t>DRM</a:t>
                </a:r>
                <a:r>
                  <a:rPr kumimoji="1" lang="ja-JP" altLang="en-US" u="sng" dirty="0"/>
                  <a:t>ホームページ</a:t>
                </a:r>
              </a:p>
            </p:txBody>
          </p:sp>
          <p:pic>
            <p:nvPicPr>
              <p:cNvPr id="19" name="図 18">
                <a:extLst>
                  <a:ext uri="{FF2B5EF4-FFF2-40B4-BE49-F238E27FC236}">
                    <a16:creationId xmlns:a16="http://schemas.microsoft.com/office/drawing/2014/main" id="{69DF3E34-D30A-5253-F5AA-5BCD11E2303B}"/>
                  </a:ext>
                </a:extLst>
              </p:cNvPr>
              <p:cNvPicPr>
                <a:picLocks noChangeAspect="1"/>
              </p:cNvPicPr>
              <p:nvPr/>
            </p:nvPicPr>
            <p:blipFill rotWithShape="1">
              <a:blip r:embed="rId4"/>
              <a:srcRect l="35954" t="53100" r="35080" b="22052"/>
              <a:stretch/>
            </p:blipFill>
            <p:spPr>
              <a:xfrm>
                <a:off x="5410772" y="3089898"/>
                <a:ext cx="3156244" cy="1522376"/>
              </a:xfrm>
              <a:prstGeom prst="rect">
                <a:avLst/>
              </a:prstGeom>
              <a:ln>
                <a:solidFill>
                  <a:schemeClr val="tx1"/>
                </a:solidFill>
              </a:ln>
            </p:spPr>
          </p:pic>
        </p:grpSp>
        <p:sp>
          <p:nvSpPr>
            <p:cNvPr id="15" name="テキスト ボックス 14">
              <a:extLst>
                <a:ext uri="{FF2B5EF4-FFF2-40B4-BE49-F238E27FC236}">
                  <a16:creationId xmlns:a16="http://schemas.microsoft.com/office/drawing/2014/main" id="{4129DF5A-57A6-CC61-EF7F-E351EDB8B226}"/>
                </a:ext>
              </a:extLst>
            </p:cNvPr>
            <p:cNvSpPr txBox="1"/>
            <p:nvPr/>
          </p:nvSpPr>
          <p:spPr>
            <a:xfrm>
              <a:off x="6146185" y="4062497"/>
              <a:ext cx="1359515" cy="246221"/>
            </a:xfrm>
            <a:prstGeom prst="rect">
              <a:avLst/>
            </a:prstGeom>
            <a:solidFill>
              <a:schemeClr val="bg1"/>
            </a:solidFill>
          </p:spPr>
          <p:txBody>
            <a:bodyPr wrap="square" rtlCol="0">
              <a:spAutoFit/>
            </a:bodyPr>
            <a:lstStyle/>
            <a:p>
              <a:r>
                <a:rPr kumimoji="1" lang="ja-JP" altLang="en-US" sz="1000" dirty="0"/>
                <a:t>説明資料のページ</a:t>
              </a:r>
            </a:p>
          </p:txBody>
        </p:sp>
      </p:grpSp>
      <p:pic>
        <p:nvPicPr>
          <p:cNvPr id="37" name="グラフィックス 36" descr="タッチスクリーン 単色塗りつぶし">
            <a:extLst>
              <a:ext uri="{FF2B5EF4-FFF2-40B4-BE49-F238E27FC236}">
                <a16:creationId xmlns:a16="http://schemas.microsoft.com/office/drawing/2014/main" id="{A989CB7D-7BE5-7545-D6CE-FCC755FCD4B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878493">
            <a:off x="2290460" y="3229572"/>
            <a:ext cx="675167" cy="675167"/>
          </a:xfrm>
          <a:prstGeom prst="rect">
            <a:avLst/>
          </a:prstGeom>
        </p:spPr>
      </p:pic>
      <p:pic>
        <p:nvPicPr>
          <p:cNvPr id="38" name="グラフィックス 37" descr="タッチスクリーン 単色塗りつぶし">
            <a:extLst>
              <a:ext uri="{FF2B5EF4-FFF2-40B4-BE49-F238E27FC236}">
                <a16:creationId xmlns:a16="http://schemas.microsoft.com/office/drawing/2014/main" id="{BBB176AF-F480-689B-5228-6916ABC6B3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273619">
            <a:off x="4905158" y="3717780"/>
            <a:ext cx="675167" cy="675167"/>
          </a:xfrm>
          <a:prstGeom prst="rect">
            <a:avLst/>
          </a:prstGeom>
        </p:spPr>
      </p:pic>
      <p:pic>
        <p:nvPicPr>
          <p:cNvPr id="39" name="グラフィックス 38" descr="タッチスクリーン 単色塗りつぶし">
            <a:extLst>
              <a:ext uri="{FF2B5EF4-FFF2-40B4-BE49-F238E27FC236}">
                <a16:creationId xmlns:a16="http://schemas.microsoft.com/office/drawing/2014/main" id="{72DA79AE-BF5B-DFD3-A43E-957CCA49DA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446790">
            <a:off x="7212582" y="3929185"/>
            <a:ext cx="675167" cy="675167"/>
          </a:xfrm>
          <a:prstGeom prst="rect">
            <a:avLst/>
          </a:prstGeom>
        </p:spPr>
      </p:pic>
      <p:sp>
        <p:nvSpPr>
          <p:cNvPr id="40" name="矢印: 右 39">
            <a:extLst>
              <a:ext uri="{FF2B5EF4-FFF2-40B4-BE49-F238E27FC236}">
                <a16:creationId xmlns:a16="http://schemas.microsoft.com/office/drawing/2014/main" id="{1088687B-D9FD-B6E9-ABC7-789DB363FBDC}"/>
              </a:ext>
            </a:extLst>
          </p:cNvPr>
          <p:cNvSpPr/>
          <p:nvPr/>
        </p:nvSpPr>
        <p:spPr>
          <a:xfrm rot="1420745">
            <a:off x="3010722" y="3532610"/>
            <a:ext cx="723329" cy="1845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矢印: 右 40">
            <a:extLst>
              <a:ext uri="{FF2B5EF4-FFF2-40B4-BE49-F238E27FC236}">
                <a16:creationId xmlns:a16="http://schemas.microsoft.com/office/drawing/2014/main" id="{44F1A3E7-DB66-F430-86B4-D01E356B7A6B}"/>
              </a:ext>
            </a:extLst>
          </p:cNvPr>
          <p:cNvSpPr/>
          <p:nvPr/>
        </p:nvSpPr>
        <p:spPr>
          <a:xfrm rot="1420745">
            <a:off x="5495542" y="3936886"/>
            <a:ext cx="723329" cy="1845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レコーディング (24)">
            <a:hlinkClick r:id="" action="ppaction://media"/>
            <a:extLst>
              <a:ext uri="{FF2B5EF4-FFF2-40B4-BE49-F238E27FC236}">
                <a16:creationId xmlns:a16="http://schemas.microsoft.com/office/drawing/2014/main" id="{9573E9C7-85CE-6231-C2D2-30808363BBDD}"/>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22275" y="-733425"/>
            <a:ext cx="609600" cy="609600"/>
          </a:xfrm>
          <a:prstGeom prst="rect">
            <a:avLst/>
          </a:prstGeom>
        </p:spPr>
      </p:pic>
    </p:spTree>
    <p:extLst>
      <p:ext uri="{BB962C8B-B14F-4D97-AF65-F5344CB8AC3E}">
        <p14:creationId xmlns:p14="http://schemas.microsoft.com/office/powerpoint/2010/main" val="2655236051"/>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078"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dirty="0"/>
              <a:t>１．対象道路管理者</a:t>
            </a:r>
          </a:p>
        </p:txBody>
      </p:sp>
      <p:sp>
        <p:nvSpPr>
          <p:cNvPr id="3" name="コンテンツ プレースホルダー 2"/>
          <p:cNvSpPr>
            <a:spLocks noGrp="1"/>
          </p:cNvSpPr>
          <p:nvPr>
            <p:ph idx="1"/>
          </p:nvPr>
        </p:nvSpPr>
        <p:spPr>
          <a:xfrm>
            <a:off x="389744" y="1684504"/>
            <a:ext cx="9346367" cy="3535462"/>
          </a:xfrm>
        </p:spPr>
        <p:txBody>
          <a:bodyPr>
            <a:normAutofit fontScale="92500"/>
          </a:bodyPr>
          <a:lstStyle/>
          <a:p>
            <a:pPr marL="0" indent="0">
              <a:buNone/>
            </a:pPr>
            <a:r>
              <a:rPr kumimoji="1" lang="ja-JP" altLang="en-US" dirty="0"/>
              <a:t>　①国</a:t>
            </a:r>
            <a:endParaRPr kumimoji="1" lang="en-US" altLang="ja-JP" dirty="0"/>
          </a:p>
          <a:p>
            <a:pPr marL="0" indent="0">
              <a:buNone/>
            </a:pPr>
            <a:r>
              <a:rPr lang="ja-JP" altLang="en-US" dirty="0"/>
              <a:t>　②都道府県</a:t>
            </a:r>
            <a:endParaRPr lang="en-US" altLang="ja-JP" dirty="0"/>
          </a:p>
          <a:p>
            <a:pPr marL="0" indent="0">
              <a:buNone/>
            </a:pPr>
            <a:r>
              <a:rPr lang="ja-JP" altLang="en-US" dirty="0"/>
              <a:t>　③政令市</a:t>
            </a:r>
            <a:endParaRPr lang="en-US" altLang="ja-JP" dirty="0"/>
          </a:p>
          <a:p>
            <a:pPr marL="0" indent="0">
              <a:buNone/>
            </a:pPr>
            <a:r>
              <a:rPr kumimoji="1" lang="ja-JP" altLang="en-US" dirty="0"/>
              <a:t>　④</a:t>
            </a:r>
            <a:r>
              <a:rPr kumimoji="1" lang="en-US" altLang="ja-JP" dirty="0"/>
              <a:t>NEXCO</a:t>
            </a:r>
            <a:r>
              <a:rPr kumimoji="1" lang="ja-JP" altLang="en-US" dirty="0"/>
              <a:t>東日本・</a:t>
            </a:r>
            <a:r>
              <a:rPr kumimoji="1" lang="en-US" altLang="ja-JP" dirty="0"/>
              <a:t>NEXCO</a:t>
            </a:r>
            <a:r>
              <a:rPr kumimoji="1" lang="ja-JP" altLang="en-US" dirty="0"/>
              <a:t>中日本・</a:t>
            </a:r>
            <a:r>
              <a:rPr kumimoji="1" lang="en-US" altLang="ja-JP" dirty="0"/>
              <a:t>NEXCO</a:t>
            </a:r>
            <a:r>
              <a:rPr kumimoji="1" lang="ja-JP" altLang="en-US" dirty="0"/>
              <a:t>西日本</a:t>
            </a:r>
            <a:endParaRPr kumimoji="1" lang="en-US" altLang="ja-JP" dirty="0"/>
          </a:p>
          <a:p>
            <a:pPr marL="0" indent="0">
              <a:buNone/>
            </a:pPr>
            <a:r>
              <a:rPr lang="ja-JP" altLang="en-US" dirty="0"/>
              <a:t>　⑤本四高速</a:t>
            </a:r>
            <a:endParaRPr lang="en-US" altLang="ja-JP" dirty="0"/>
          </a:p>
          <a:p>
            <a:pPr marL="0" indent="0">
              <a:buNone/>
            </a:pPr>
            <a:r>
              <a:rPr kumimoji="1" lang="ja-JP" altLang="en-US" dirty="0"/>
              <a:t>　⑥首都高速・阪神高速・名古屋高速・広島高速</a:t>
            </a:r>
            <a:r>
              <a:rPr lang="ja-JP" altLang="en-US" dirty="0"/>
              <a:t>・福岡北九州高速</a:t>
            </a:r>
            <a:endParaRPr lang="en-US" altLang="ja-JP" dirty="0"/>
          </a:p>
          <a:p>
            <a:pPr marL="0" indent="0">
              <a:buNone/>
            </a:pPr>
            <a:r>
              <a:rPr kumimoji="1" lang="ja-JP" altLang="en-US" dirty="0"/>
              <a:t>　⑦地方道路公社</a:t>
            </a:r>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3</a:t>
            </a:fld>
            <a:endParaRPr lang="en-US" sz="1800" b="1" dirty="0">
              <a:solidFill>
                <a:schemeClr val="tx1"/>
              </a:solidFill>
              <a:latin typeface="+mj-ea"/>
              <a:ea typeface="+mj-ea"/>
            </a:endParaRPr>
          </a:p>
        </p:txBody>
      </p:sp>
      <p:pic>
        <p:nvPicPr>
          <p:cNvPr id="6" name="レコーディング (3)">
            <a:hlinkClick r:id="" action="ppaction://media"/>
            <a:extLst>
              <a:ext uri="{FF2B5EF4-FFF2-40B4-BE49-F238E27FC236}">
                <a16:creationId xmlns:a16="http://schemas.microsoft.com/office/drawing/2014/main" id="{7F85FCAF-0451-2408-E205-95C997CA470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438" y="-726670"/>
            <a:ext cx="609600" cy="609601"/>
          </a:xfrm>
          <a:prstGeom prst="rect">
            <a:avLst/>
          </a:prstGeom>
        </p:spPr>
      </p:pic>
    </p:spTree>
    <p:extLst>
      <p:ext uri="{BB962C8B-B14F-4D97-AF65-F5344CB8AC3E}">
        <p14:creationId xmlns:p14="http://schemas.microsoft.com/office/powerpoint/2010/main" val="394909874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8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dirty="0"/>
              <a:t>２．対象道路</a:t>
            </a:r>
          </a:p>
        </p:txBody>
      </p:sp>
      <p:sp>
        <p:nvSpPr>
          <p:cNvPr id="3" name="コンテンツ プレースホルダー 2"/>
          <p:cNvSpPr>
            <a:spLocks noGrp="1"/>
          </p:cNvSpPr>
          <p:nvPr>
            <p:ph idx="1"/>
          </p:nvPr>
        </p:nvSpPr>
        <p:spPr>
          <a:xfrm>
            <a:off x="681038" y="1684504"/>
            <a:ext cx="8543925" cy="3535462"/>
          </a:xfrm>
        </p:spPr>
        <p:txBody>
          <a:bodyPr>
            <a:normAutofit lnSpcReduction="10000"/>
          </a:bodyPr>
          <a:lstStyle/>
          <a:p>
            <a:pPr marL="0" indent="0">
              <a:buNone/>
            </a:pPr>
            <a:r>
              <a:rPr lang="ja-JP" altLang="en-US" dirty="0"/>
              <a:t>①高速道路</a:t>
            </a:r>
            <a:endParaRPr lang="en-US" altLang="ja-JP" dirty="0"/>
          </a:p>
          <a:p>
            <a:pPr marL="0" indent="0">
              <a:buNone/>
            </a:pPr>
            <a:r>
              <a:rPr lang="ja-JP" altLang="en-US" dirty="0"/>
              <a:t>②都市高速</a:t>
            </a:r>
            <a:endParaRPr kumimoji="1" lang="en-US" altLang="ja-JP" dirty="0"/>
          </a:p>
          <a:p>
            <a:pPr marL="0" indent="0">
              <a:buNone/>
            </a:pPr>
            <a:r>
              <a:rPr kumimoji="1" lang="ja-JP" altLang="en-US" dirty="0"/>
              <a:t>③国道（</a:t>
            </a:r>
            <a:r>
              <a:rPr lang="ja-JP" altLang="en-US" dirty="0"/>
              <a:t>直轄国道・一般国道）</a:t>
            </a:r>
            <a:endParaRPr kumimoji="1" lang="en-US" altLang="ja-JP" dirty="0"/>
          </a:p>
          <a:p>
            <a:pPr marL="0" indent="0">
              <a:buNone/>
            </a:pPr>
            <a:r>
              <a:rPr lang="ja-JP" altLang="en-US" dirty="0"/>
              <a:t>④主要地方道</a:t>
            </a:r>
            <a:endParaRPr lang="en-US" altLang="ja-JP" dirty="0"/>
          </a:p>
          <a:p>
            <a:pPr marL="0" indent="0">
              <a:buNone/>
            </a:pPr>
            <a:r>
              <a:rPr lang="ja-JP" altLang="en-US" dirty="0"/>
              <a:t>⑤一般都道府県道</a:t>
            </a:r>
            <a:endParaRPr lang="en-US" altLang="ja-JP" dirty="0"/>
          </a:p>
          <a:p>
            <a:pPr marL="0" indent="0">
              <a:buNone/>
            </a:pPr>
            <a:r>
              <a:rPr kumimoji="1" lang="ja-JP" altLang="en-US" dirty="0"/>
              <a:t>⑥政令市の市道</a:t>
            </a:r>
            <a:endParaRPr kumimoji="1" lang="en-US" altLang="ja-JP" dirty="0"/>
          </a:p>
          <a:p>
            <a:pPr marL="0" indent="0">
              <a:buNone/>
            </a:pPr>
            <a:r>
              <a:rPr lang="ja-JP" altLang="en-US" dirty="0"/>
              <a:t>⑦農道・林道・臨港道路</a:t>
            </a:r>
            <a:endParaRPr kumimoji="1" lang="en-US" altLang="ja-JP"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4</a:t>
            </a:fld>
            <a:endParaRPr lang="en-US" sz="1800" b="1" dirty="0">
              <a:solidFill>
                <a:schemeClr val="tx1"/>
              </a:solidFill>
              <a:latin typeface="+mj-ea"/>
              <a:ea typeface="+mj-ea"/>
            </a:endParaRPr>
          </a:p>
        </p:txBody>
      </p:sp>
      <p:pic>
        <p:nvPicPr>
          <p:cNvPr id="6" name="レコーディング (4)">
            <a:hlinkClick r:id="" action="ppaction://media"/>
            <a:extLst>
              <a:ext uri="{FF2B5EF4-FFF2-40B4-BE49-F238E27FC236}">
                <a16:creationId xmlns:a16="http://schemas.microsoft.com/office/drawing/2014/main" id="{90CC0865-308D-56BC-9055-9DF54260D1E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438" y="-726670"/>
            <a:ext cx="609600" cy="609601"/>
          </a:xfrm>
          <a:prstGeom prst="rect">
            <a:avLst/>
          </a:prstGeom>
        </p:spPr>
      </p:pic>
    </p:spTree>
    <p:extLst>
      <p:ext uri="{BB962C8B-B14F-4D97-AF65-F5344CB8AC3E}">
        <p14:creationId xmlns:p14="http://schemas.microsoft.com/office/powerpoint/2010/main" val="103221990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5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dirty="0"/>
              <a:t>３．更新対象事業項目</a:t>
            </a:r>
          </a:p>
        </p:txBody>
      </p:sp>
      <p:sp>
        <p:nvSpPr>
          <p:cNvPr id="3" name="コンテンツ プレースホルダー 2"/>
          <p:cNvSpPr>
            <a:spLocks noGrp="1"/>
          </p:cNvSpPr>
          <p:nvPr>
            <p:ph idx="1"/>
          </p:nvPr>
        </p:nvSpPr>
        <p:spPr>
          <a:xfrm>
            <a:off x="667390" y="1588968"/>
            <a:ext cx="8722270" cy="4671848"/>
          </a:xfrm>
        </p:spPr>
        <p:txBody>
          <a:bodyPr>
            <a:normAutofit fontScale="25000" lnSpcReduction="20000"/>
          </a:bodyPr>
          <a:lstStyle/>
          <a:p>
            <a:pPr marL="0" indent="0">
              <a:buNone/>
            </a:pPr>
            <a:r>
              <a:rPr kumimoji="1" lang="ja-JP" altLang="en-US" sz="7200" dirty="0">
                <a:latin typeface="+mn-ea"/>
              </a:rPr>
              <a:t>　</a:t>
            </a:r>
            <a:r>
              <a:rPr kumimoji="1" lang="ja-JP" altLang="en-US" sz="7200" b="1" dirty="0">
                <a:latin typeface="+mn-ea"/>
              </a:rPr>
              <a:t>①道路新設</a:t>
            </a:r>
            <a:endParaRPr kumimoji="1" lang="en-US" altLang="ja-JP" sz="7200" b="1" dirty="0">
              <a:latin typeface="+mn-ea"/>
            </a:endParaRPr>
          </a:p>
          <a:p>
            <a:pPr marL="0" indent="0">
              <a:buNone/>
            </a:pPr>
            <a:r>
              <a:rPr lang="ja-JP" altLang="en-US" sz="7200" b="1" dirty="0">
                <a:latin typeface="+mn-ea"/>
              </a:rPr>
              <a:t>　②現道拡幅（中央分離帯設置、</a:t>
            </a:r>
            <a:r>
              <a:rPr lang="en-US" altLang="ja-JP" sz="7200" b="1" dirty="0">
                <a:latin typeface="+mn-ea"/>
              </a:rPr>
              <a:t>2</a:t>
            </a:r>
            <a:r>
              <a:rPr lang="ja-JP" altLang="en-US" sz="7200" b="1" dirty="0">
                <a:latin typeface="+mn-ea"/>
              </a:rPr>
              <a:t>車線化や</a:t>
            </a:r>
            <a:r>
              <a:rPr lang="en-US" altLang="ja-JP" sz="7200" b="1" dirty="0">
                <a:latin typeface="+mn-ea"/>
              </a:rPr>
              <a:t>4</a:t>
            </a:r>
            <a:r>
              <a:rPr lang="ja-JP" altLang="en-US" sz="7200" b="1" dirty="0">
                <a:latin typeface="+mn-ea"/>
              </a:rPr>
              <a:t>車線化など車線数の変更）</a:t>
            </a:r>
            <a:endParaRPr lang="en-US" altLang="ja-JP" sz="7200" b="1" dirty="0">
              <a:latin typeface="+mn-ea"/>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5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・車線数を変えることなく道路幅員のみを（多少）変えた場合は、更新の対象外</a:t>
            </a:r>
            <a:endParaRPr kumimoji="1" lang="en-US" altLang="ja-JP" sz="5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marL="0" lvl="0" indent="0">
              <a:buNone/>
              <a:defRPr/>
            </a:pPr>
            <a:r>
              <a:rPr kumimoji="1" lang="ja-JP" altLang="en-US" sz="5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rPr>
              <a:t>　　・歩道の追加は、更新の対象外</a:t>
            </a:r>
            <a:endParaRPr kumimoji="1" lang="en-US" altLang="ja-JP" sz="5600" b="1"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endParaRPr>
          </a:p>
          <a:p>
            <a:pPr marL="0" indent="0">
              <a:buNone/>
            </a:pPr>
            <a:r>
              <a:rPr lang="ja-JP" altLang="en-US" sz="7200" b="1" dirty="0">
                <a:latin typeface="+mn-ea"/>
              </a:rPr>
              <a:t>　③線形改良</a:t>
            </a:r>
            <a:endParaRPr lang="en-US" altLang="ja-JP" sz="7200" b="1" dirty="0">
              <a:latin typeface="+mn-ea"/>
            </a:endParaRPr>
          </a:p>
          <a:p>
            <a:pPr marL="0" indent="0">
              <a:buNone/>
            </a:pPr>
            <a:r>
              <a:rPr kumimoji="1" lang="ja-JP" altLang="en-US" sz="7200" b="1" dirty="0">
                <a:latin typeface="+mn-ea"/>
              </a:rPr>
              <a:t>　④視距改良</a:t>
            </a:r>
            <a:r>
              <a:rPr kumimoji="1" lang="ja-JP" altLang="en-US" sz="6400" b="1" dirty="0">
                <a:latin typeface="+mn-ea"/>
              </a:rPr>
              <a:t>（線形変更がなければ対象外）</a:t>
            </a:r>
            <a:endParaRPr kumimoji="1" lang="en-US" altLang="ja-JP" sz="7200" b="1" dirty="0">
              <a:latin typeface="+mn-ea"/>
            </a:endParaRPr>
          </a:p>
          <a:p>
            <a:pPr marL="0" indent="0">
              <a:buNone/>
            </a:pPr>
            <a:r>
              <a:rPr lang="ja-JP" altLang="en-US" sz="7200" b="1" dirty="0">
                <a:latin typeface="+mn-ea"/>
              </a:rPr>
              <a:t>　⑤交差点改良</a:t>
            </a:r>
            <a:endParaRPr lang="en-US" altLang="ja-JP" sz="5500" b="1" dirty="0">
              <a:latin typeface="+mn-ea"/>
            </a:endParaRPr>
          </a:p>
          <a:p>
            <a:pPr marL="0" indent="0">
              <a:buNone/>
            </a:pPr>
            <a:r>
              <a:rPr lang="ja-JP" altLang="en-US" sz="5500" b="1" dirty="0">
                <a:latin typeface="+mn-ea"/>
              </a:rPr>
              <a:t>　　 ・交通島を設置した物理的な左折専用道設置は対象</a:t>
            </a:r>
            <a:endParaRPr lang="en-US" altLang="ja-JP" sz="5500" b="1" dirty="0">
              <a:latin typeface="+mn-ea"/>
            </a:endParaRPr>
          </a:p>
          <a:p>
            <a:pPr marL="0" indent="0">
              <a:buNone/>
            </a:pPr>
            <a:r>
              <a:rPr lang="ja-JP" altLang="en-US" sz="5500" b="1" dirty="0">
                <a:latin typeface="+mn-ea"/>
              </a:rPr>
              <a:t>　　 ・交差点のラインによる右折レーン設置等は、更新の対象外</a:t>
            </a:r>
            <a:endParaRPr lang="en-US" altLang="ja-JP" sz="5500" b="1" dirty="0">
              <a:latin typeface="+mn-ea"/>
            </a:endParaRPr>
          </a:p>
          <a:p>
            <a:pPr marL="0" indent="0">
              <a:buNone/>
            </a:pPr>
            <a:r>
              <a:rPr lang="ja-JP" altLang="en-US" sz="7200" b="1" dirty="0">
                <a:latin typeface="+mn-ea"/>
              </a:rPr>
              <a:t>　⑥管理者変更（直轄事務所の管理変更含む）・廃道・有料区間の無料化等</a:t>
            </a:r>
            <a:endParaRPr lang="en-US" altLang="ja-JP" sz="7200" b="1" dirty="0">
              <a:latin typeface="+mn-ea"/>
            </a:endParaRPr>
          </a:p>
          <a:p>
            <a:pPr marL="0" indent="0">
              <a:buNone/>
            </a:pPr>
            <a:r>
              <a:rPr lang="ja-JP" altLang="en-US" sz="7200" b="1" dirty="0">
                <a:latin typeface="+mn-ea"/>
              </a:rPr>
              <a:t>　⑦道路構造物</a:t>
            </a:r>
            <a:endParaRPr lang="en-US" altLang="ja-JP" sz="7200" b="1" dirty="0">
              <a:latin typeface="+mn-ea"/>
            </a:endParaRPr>
          </a:p>
          <a:p>
            <a:pPr marL="0" indent="0">
              <a:buNone/>
            </a:pPr>
            <a:r>
              <a:rPr lang="ja-JP" altLang="en-US" sz="5200" b="1" dirty="0">
                <a:latin typeface="+mn-ea"/>
              </a:rPr>
              <a:t>　　・橋梁（延長</a:t>
            </a:r>
            <a:r>
              <a:rPr lang="en-US" altLang="ja-JP" sz="5200" b="1" dirty="0">
                <a:latin typeface="+mn-ea"/>
              </a:rPr>
              <a:t>15m</a:t>
            </a:r>
            <a:r>
              <a:rPr lang="ja-JP" altLang="en-US" sz="5200" b="1" dirty="0">
                <a:latin typeface="+mn-ea"/>
              </a:rPr>
              <a:t>以上）・トンネル⇒</a:t>
            </a:r>
            <a:r>
              <a:rPr lang="ja-JP" altLang="en-US" sz="5200" b="1" u="sng" dirty="0">
                <a:latin typeface="+mn-ea"/>
              </a:rPr>
              <a:t>平面図等に位置・名称等が記載されていれば個別での資料提供は不要</a:t>
            </a:r>
          </a:p>
          <a:p>
            <a:pPr marL="0" indent="0">
              <a:buNone/>
            </a:pPr>
            <a:r>
              <a:rPr lang="ja-JP" altLang="en-US" sz="5200" b="1" dirty="0">
                <a:latin typeface="+mn-ea"/>
              </a:rPr>
              <a:t>　　・横断歩道橋・ロックシェッド・スノーシェッド・スノーシェルター・料金所⇒</a:t>
            </a:r>
            <a:r>
              <a:rPr lang="ja-JP" altLang="en-US" sz="5200" b="1" u="sng" dirty="0">
                <a:latin typeface="+mn-ea"/>
              </a:rPr>
              <a:t>既存構造物で変更等があれば資料提供は必要</a:t>
            </a:r>
          </a:p>
          <a:p>
            <a:pPr marL="0" indent="0">
              <a:buNone/>
            </a:pPr>
            <a:r>
              <a:rPr lang="ja-JP" altLang="en-US" sz="7200" b="1" dirty="0">
                <a:latin typeface="+mn-ea"/>
              </a:rPr>
              <a:t>　⑧その他</a:t>
            </a:r>
            <a:endParaRPr lang="en-US" altLang="ja-JP" sz="7200" b="1" dirty="0">
              <a:latin typeface="+mn-ea"/>
            </a:endParaRPr>
          </a:p>
          <a:p>
            <a:pPr marL="0" indent="0">
              <a:buNone/>
            </a:pPr>
            <a:r>
              <a:rPr lang="ja-JP" altLang="en-US" sz="5200" b="1" dirty="0">
                <a:latin typeface="+mn-ea"/>
              </a:rPr>
              <a:t>　　・都道府県庁・地方整備局等の事務所・出張所⇒</a:t>
            </a:r>
            <a:r>
              <a:rPr lang="ja-JP" altLang="en-US" sz="5200" b="1" u="sng" dirty="0">
                <a:latin typeface="+mn-ea"/>
              </a:rPr>
              <a:t>移転・廃止等があれば資料提供は必要</a:t>
            </a:r>
            <a:endParaRPr lang="en-US" altLang="ja-JP" sz="5200" b="1" u="sng" dirty="0">
              <a:latin typeface="+mn-ea"/>
            </a:endParaRPr>
          </a:p>
          <a:p>
            <a:pPr marL="0" indent="0">
              <a:buNone/>
            </a:pPr>
            <a:endParaRPr lang="en-US" altLang="ja-JP" dirty="0"/>
          </a:p>
          <a:p>
            <a:pPr marL="0" indent="0">
              <a:buNone/>
            </a:pPr>
            <a:endParaRPr lang="en-US" altLang="ja-JP"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5</a:t>
            </a:fld>
            <a:endParaRPr lang="en-US" sz="1800" b="1" dirty="0">
              <a:solidFill>
                <a:schemeClr val="tx1"/>
              </a:solidFill>
              <a:latin typeface="+mj-ea"/>
              <a:ea typeface="+mj-ea"/>
            </a:endParaRPr>
          </a:p>
        </p:txBody>
      </p:sp>
      <p:pic>
        <p:nvPicPr>
          <p:cNvPr id="6" name="レコーディング (5)">
            <a:hlinkClick r:id="" action="ppaction://media"/>
            <a:extLst>
              <a:ext uri="{FF2B5EF4-FFF2-40B4-BE49-F238E27FC236}">
                <a16:creationId xmlns:a16="http://schemas.microsoft.com/office/drawing/2014/main" id="{96A77A1C-ECCF-4401-EA58-790EF433B8D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438" y="-726041"/>
            <a:ext cx="609600" cy="609600"/>
          </a:xfrm>
          <a:prstGeom prst="rect">
            <a:avLst/>
          </a:prstGeom>
        </p:spPr>
      </p:pic>
    </p:spTree>
    <p:extLst>
      <p:ext uri="{BB962C8B-B14F-4D97-AF65-F5344CB8AC3E}">
        <p14:creationId xmlns:p14="http://schemas.microsoft.com/office/powerpoint/2010/main" val="324326085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114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dirty="0"/>
              <a:t>４．更新対象年度</a:t>
            </a:r>
          </a:p>
        </p:txBody>
      </p:sp>
      <p:sp>
        <p:nvSpPr>
          <p:cNvPr id="3" name="コンテンツ プレースホルダー 2"/>
          <p:cNvSpPr>
            <a:spLocks noGrp="1"/>
          </p:cNvSpPr>
          <p:nvPr>
            <p:ph idx="1"/>
          </p:nvPr>
        </p:nvSpPr>
        <p:spPr>
          <a:xfrm>
            <a:off x="681038" y="1684504"/>
            <a:ext cx="8965470" cy="2298362"/>
          </a:xfrm>
        </p:spPr>
        <p:txBody>
          <a:bodyPr>
            <a:normAutofit/>
          </a:bodyPr>
          <a:lstStyle/>
          <a:p>
            <a:pPr marL="0" indent="0">
              <a:buNone/>
            </a:pPr>
            <a:r>
              <a:rPr kumimoji="1" lang="ja-JP" altLang="en-US" dirty="0"/>
              <a:t>　①令和６年度供用予定</a:t>
            </a:r>
            <a:endParaRPr kumimoji="1" lang="en-US" altLang="ja-JP" dirty="0"/>
          </a:p>
          <a:p>
            <a:pPr marL="0" indent="0">
              <a:buNone/>
            </a:pPr>
            <a:r>
              <a:rPr lang="ja-JP" altLang="en-US" dirty="0"/>
              <a:t>　</a:t>
            </a:r>
            <a:r>
              <a:rPr lang="ja-JP" altLang="en-US" dirty="0">
                <a:solidFill>
                  <a:srgbClr val="FF0000"/>
                </a:solidFill>
              </a:rPr>
              <a:t>②令和７年度供用予定</a:t>
            </a:r>
            <a:endParaRPr lang="en-US" altLang="ja-JP" dirty="0">
              <a:solidFill>
                <a:srgbClr val="FF0000"/>
              </a:solidFill>
            </a:endParaRPr>
          </a:p>
          <a:p>
            <a:pPr marL="0" indent="0">
              <a:buNone/>
            </a:pPr>
            <a:r>
              <a:rPr lang="ja-JP" altLang="en-US" dirty="0">
                <a:solidFill>
                  <a:srgbClr val="FF0000"/>
                </a:solidFill>
              </a:rPr>
              <a:t>　③令和８年度供用予定</a:t>
            </a:r>
            <a:endParaRPr lang="en-US" altLang="ja-JP" dirty="0">
              <a:solidFill>
                <a:srgbClr val="FF0000"/>
              </a:solidFill>
            </a:endParaRPr>
          </a:p>
          <a:p>
            <a:pPr marL="0" indent="0">
              <a:buNone/>
            </a:pPr>
            <a:r>
              <a:rPr lang="ja-JP" altLang="en-US" dirty="0"/>
              <a:t>　④令和５年度供用済み（政令市の幅員</a:t>
            </a:r>
            <a:r>
              <a:rPr lang="en-US" altLang="ja-JP" dirty="0"/>
              <a:t>3m</a:t>
            </a:r>
            <a:r>
              <a:rPr lang="ja-JP" altLang="en-US" dirty="0"/>
              <a:t>～</a:t>
            </a:r>
            <a:r>
              <a:rPr lang="en-US" altLang="ja-JP" dirty="0"/>
              <a:t>5.5m</a:t>
            </a:r>
            <a:r>
              <a:rPr lang="ja-JP" altLang="en-US" dirty="0"/>
              <a:t>未満）</a:t>
            </a:r>
            <a:endParaRPr lang="en-US" altLang="ja-JP" dirty="0"/>
          </a:p>
        </p:txBody>
      </p:sp>
      <p:sp>
        <p:nvSpPr>
          <p:cNvPr id="5" name="テキスト ボックス 4"/>
          <p:cNvSpPr txBox="1"/>
          <p:nvPr/>
        </p:nvSpPr>
        <p:spPr>
          <a:xfrm>
            <a:off x="918648" y="4048769"/>
            <a:ext cx="8306315" cy="1892826"/>
          </a:xfrm>
          <a:prstGeom prst="rect">
            <a:avLst/>
          </a:prstGeom>
          <a:noFill/>
        </p:spPr>
        <p:txBody>
          <a:bodyPr wrap="square" rtlCol="0">
            <a:spAutoFit/>
          </a:bodyPr>
          <a:lstStyle/>
          <a:p>
            <a:r>
              <a:rPr kumimoji="1" lang="en-US" altLang="ja-JP" sz="1950" b="1" dirty="0">
                <a:latin typeface="+mj-ea"/>
                <a:ea typeface="+mj-ea"/>
              </a:rPr>
              <a:t>※</a:t>
            </a:r>
            <a:r>
              <a:rPr kumimoji="1" lang="ja-JP" altLang="en-US" sz="1950" b="1" dirty="0">
                <a:latin typeface="+mj-ea"/>
                <a:ea typeface="+mj-ea"/>
              </a:rPr>
              <a:t>令和８年度（２年先）までの供用予定路線の情報が必要な理由</a:t>
            </a:r>
            <a:endParaRPr kumimoji="1" lang="en-US" altLang="ja-JP" sz="1950" b="1" dirty="0">
              <a:latin typeface="+mj-ea"/>
              <a:ea typeface="+mj-ea"/>
            </a:endParaRPr>
          </a:p>
          <a:p>
            <a:r>
              <a:rPr kumimoji="1" lang="ja-JP" altLang="en-US" sz="1950" b="1" dirty="0">
                <a:latin typeface="+mj-ea"/>
                <a:ea typeface="+mj-ea"/>
              </a:rPr>
              <a:t>　　①特車システムに対応するため</a:t>
            </a:r>
            <a:endParaRPr kumimoji="1" lang="en-US" altLang="ja-JP" sz="1950" b="1" dirty="0">
              <a:latin typeface="+mj-ea"/>
              <a:ea typeface="+mj-ea"/>
            </a:endParaRPr>
          </a:p>
          <a:p>
            <a:r>
              <a:rPr kumimoji="1" lang="ja-JP" altLang="en-US" sz="1950" b="1" dirty="0">
                <a:latin typeface="+mj-ea"/>
                <a:ea typeface="+mj-ea"/>
              </a:rPr>
              <a:t>　　②</a:t>
            </a:r>
            <a:r>
              <a:rPr kumimoji="1" lang="en-US" altLang="ja-JP" sz="1950" b="1" dirty="0">
                <a:latin typeface="+mj-ea"/>
                <a:ea typeface="+mj-ea"/>
              </a:rPr>
              <a:t>VICS</a:t>
            </a:r>
            <a:r>
              <a:rPr kumimoji="1" lang="ja-JP" altLang="en-US" sz="1950" b="1" dirty="0">
                <a:latin typeface="+mj-ea"/>
                <a:ea typeface="+mj-ea"/>
              </a:rPr>
              <a:t>リンクを付与するため</a:t>
            </a:r>
            <a:r>
              <a:rPr kumimoji="1" lang="ja-JP" altLang="en-US" sz="1600" dirty="0">
                <a:latin typeface="+mj-ea"/>
                <a:ea typeface="+mj-ea"/>
              </a:rPr>
              <a:t>（</a:t>
            </a:r>
            <a:r>
              <a:rPr kumimoji="1" lang="en-US" altLang="ja-JP" sz="1600" dirty="0">
                <a:latin typeface="+mj-ea"/>
                <a:ea typeface="+mj-ea"/>
              </a:rPr>
              <a:t>VICS</a:t>
            </a:r>
            <a:r>
              <a:rPr kumimoji="1" lang="ja-JP" altLang="en-US" sz="1600" dirty="0">
                <a:latin typeface="+mj-ea"/>
                <a:ea typeface="+mj-ea"/>
              </a:rPr>
              <a:t>リンク：カーナビの道路交通情報区間）</a:t>
            </a:r>
            <a:endParaRPr kumimoji="1" lang="en-US" altLang="ja-JP" sz="1950" b="1" dirty="0">
              <a:latin typeface="+mj-ea"/>
              <a:ea typeface="+mj-ea"/>
            </a:endParaRPr>
          </a:p>
          <a:p>
            <a:r>
              <a:rPr kumimoji="1" lang="ja-JP" altLang="en-US" sz="1950" b="1" dirty="0">
                <a:latin typeface="+mj-ea"/>
                <a:ea typeface="+mj-ea"/>
              </a:rPr>
              <a:t>　　③カーナビで供用直後に使用可能とするため</a:t>
            </a:r>
            <a:endParaRPr kumimoji="1" lang="en-US" altLang="ja-JP" sz="1950" b="1" dirty="0">
              <a:latin typeface="+mj-ea"/>
              <a:ea typeface="+mj-ea"/>
            </a:endParaRPr>
          </a:p>
          <a:p>
            <a:r>
              <a:rPr kumimoji="1" lang="ja-JP" altLang="en-US" sz="1950" b="1" dirty="0">
                <a:latin typeface="+mj-ea"/>
                <a:ea typeface="+mj-ea"/>
              </a:rPr>
              <a:t>　　　図面の提供が無く、データ化が出来ない場合、上記システム・サービスに</a:t>
            </a:r>
            <a:endParaRPr kumimoji="1" lang="en-US" altLang="ja-JP" sz="1950" b="1" dirty="0">
              <a:latin typeface="+mj-ea"/>
              <a:ea typeface="+mj-ea"/>
            </a:endParaRPr>
          </a:p>
          <a:p>
            <a:r>
              <a:rPr kumimoji="1" lang="ja-JP" altLang="en-US" sz="1950" b="1" dirty="0">
                <a:latin typeface="+mj-ea"/>
                <a:ea typeface="+mj-ea"/>
              </a:rPr>
              <a:t>　　　支障をきたします</a:t>
            </a:r>
          </a:p>
        </p:txBody>
      </p:sp>
      <p:sp>
        <p:nvSpPr>
          <p:cNvPr id="4" name="スライド番号プレースホルダー 3"/>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6</a:t>
            </a:fld>
            <a:endParaRPr lang="en-US" sz="1800" b="1" dirty="0">
              <a:solidFill>
                <a:schemeClr val="tx1"/>
              </a:solidFill>
              <a:latin typeface="+mj-ea"/>
              <a:ea typeface="+mj-ea"/>
            </a:endParaRPr>
          </a:p>
        </p:txBody>
      </p:sp>
      <p:sp>
        <p:nvSpPr>
          <p:cNvPr id="8" name="テキスト ボックス 7">
            <a:extLst>
              <a:ext uri="{FF2B5EF4-FFF2-40B4-BE49-F238E27FC236}">
                <a16:creationId xmlns:a16="http://schemas.microsoft.com/office/drawing/2014/main" id="{E5BB9F3E-9C78-E293-48D9-DA5D5BB6B4CC}"/>
              </a:ext>
            </a:extLst>
          </p:cNvPr>
          <p:cNvSpPr txBox="1"/>
          <p:nvPr/>
        </p:nvSpPr>
        <p:spPr>
          <a:xfrm>
            <a:off x="4570384" y="1701282"/>
            <a:ext cx="3540154" cy="369332"/>
          </a:xfrm>
          <a:prstGeom prst="rect">
            <a:avLst/>
          </a:prstGeom>
          <a:noFill/>
        </p:spPr>
        <p:txBody>
          <a:bodyPr wrap="square" rtlCol="0">
            <a:spAutoFit/>
          </a:bodyPr>
          <a:lstStyle/>
          <a:p>
            <a:r>
              <a:rPr kumimoji="1" lang="ja-JP" altLang="en-US" dirty="0"/>
              <a:t>⇒昨年度未提出のもの</a:t>
            </a:r>
          </a:p>
        </p:txBody>
      </p:sp>
      <p:sp>
        <p:nvSpPr>
          <p:cNvPr id="9" name="テキスト ボックス 8">
            <a:extLst>
              <a:ext uri="{FF2B5EF4-FFF2-40B4-BE49-F238E27FC236}">
                <a16:creationId xmlns:a16="http://schemas.microsoft.com/office/drawing/2014/main" id="{A6208E06-EFB3-B032-EFD4-0E1F5045D8C8}"/>
              </a:ext>
            </a:extLst>
          </p:cNvPr>
          <p:cNvSpPr txBox="1"/>
          <p:nvPr/>
        </p:nvSpPr>
        <p:spPr>
          <a:xfrm>
            <a:off x="4570384" y="2197508"/>
            <a:ext cx="3540154" cy="369332"/>
          </a:xfrm>
          <a:prstGeom prst="rect">
            <a:avLst/>
          </a:prstGeom>
          <a:noFill/>
        </p:spPr>
        <p:txBody>
          <a:bodyPr wrap="square" rtlCol="0">
            <a:spAutoFit/>
          </a:bodyPr>
          <a:lstStyle/>
          <a:p>
            <a:r>
              <a:rPr kumimoji="1" lang="ja-JP" altLang="en-US" dirty="0"/>
              <a:t>⇒昨年度、未提出のもの</a:t>
            </a:r>
          </a:p>
        </p:txBody>
      </p:sp>
      <p:sp>
        <p:nvSpPr>
          <p:cNvPr id="10" name="テキスト ボックス 9">
            <a:extLst>
              <a:ext uri="{FF2B5EF4-FFF2-40B4-BE49-F238E27FC236}">
                <a16:creationId xmlns:a16="http://schemas.microsoft.com/office/drawing/2014/main" id="{0FB11A4D-8158-9CA4-F314-027CAD53D6D5}"/>
              </a:ext>
            </a:extLst>
          </p:cNvPr>
          <p:cNvSpPr txBox="1"/>
          <p:nvPr/>
        </p:nvSpPr>
        <p:spPr>
          <a:xfrm>
            <a:off x="4570384" y="2704945"/>
            <a:ext cx="3540154" cy="369332"/>
          </a:xfrm>
          <a:prstGeom prst="rect">
            <a:avLst/>
          </a:prstGeom>
          <a:noFill/>
        </p:spPr>
        <p:txBody>
          <a:bodyPr wrap="square" rtlCol="0">
            <a:spAutoFit/>
          </a:bodyPr>
          <a:lstStyle/>
          <a:p>
            <a:r>
              <a:rPr kumimoji="1" lang="ja-JP" altLang="en-US" dirty="0"/>
              <a:t>⇒今年度提出必須</a:t>
            </a:r>
          </a:p>
        </p:txBody>
      </p:sp>
      <p:pic>
        <p:nvPicPr>
          <p:cNvPr id="7" name="レコーディング (6)">
            <a:hlinkClick r:id="" action="ppaction://media"/>
            <a:extLst>
              <a:ext uri="{FF2B5EF4-FFF2-40B4-BE49-F238E27FC236}">
                <a16:creationId xmlns:a16="http://schemas.microsoft.com/office/drawing/2014/main" id="{DAE02D15-A97D-E434-8662-A0180E0CBE8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1438" y="-688982"/>
            <a:ext cx="609600" cy="609601"/>
          </a:xfrm>
          <a:prstGeom prst="rect">
            <a:avLst/>
          </a:prstGeom>
        </p:spPr>
      </p:pic>
    </p:spTree>
    <p:extLst>
      <p:ext uri="{BB962C8B-B14F-4D97-AF65-F5344CB8AC3E}">
        <p14:creationId xmlns:p14="http://schemas.microsoft.com/office/powerpoint/2010/main" val="225312317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68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9E9F6CC-A134-E657-E3FA-F1DDE0D0B200}"/>
              </a:ext>
            </a:extLst>
          </p:cNvPr>
          <p:cNvPicPr>
            <a:picLocks noChangeAspect="1"/>
          </p:cNvPicPr>
          <p:nvPr/>
        </p:nvPicPr>
        <p:blipFill>
          <a:blip r:embed="rId4"/>
          <a:stretch>
            <a:fillRect/>
          </a:stretch>
        </p:blipFill>
        <p:spPr>
          <a:xfrm>
            <a:off x="875289" y="1364585"/>
            <a:ext cx="8017041" cy="4842738"/>
          </a:xfrm>
          <a:prstGeom prst="rect">
            <a:avLst/>
          </a:prstGeom>
        </p:spPr>
      </p:pic>
      <p:sp>
        <p:nvSpPr>
          <p:cNvPr id="2" name="タイトル 1"/>
          <p:cNvSpPr>
            <a:spLocks noGrp="1"/>
          </p:cNvSpPr>
          <p:nvPr>
            <p:ph type="title"/>
          </p:nvPr>
        </p:nvSpPr>
        <p:spPr>
          <a:xfrm>
            <a:off x="681038" y="939603"/>
            <a:ext cx="8543925" cy="486445"/>
          </a:xfrm>
        </p:spPr>
        <p:txBody>
          <a:bodyPr>
            <a:normAutofit/>
          </a:bodyPr>
          <a:lstStyle/>
          <a:p>
            <a:r>
              <a:rPr lang="ja-JP" altLang="en-US" sz="2800" dirty="0"/>
              <a:t>５．</a:t>
            </a:r>
            <a:r>
              <a:rPr lang="ja-JP" altLang="en-US" sz="2800" b="1" dirty="0">
                <a:latin typeface="ＭＳ Ｐゴシック" panose="020B0600070205080204" pitchFamily="50" charset="-128"/>
              </a:rPr>
              <a:t>デジタル道路地図更新のための資料収集リスト</a:t>
            </a:r>
            <a:endParaRPr lang="ja-JP" altLang="en-US" sz="2800" dirty="0"/>
          </a:p>
        </p:txBody>
      </p:sp>
      <p:sp>
        <p:nvSpPr>
          <p:cNvPr id="8" name="正方形/長方形 7"/>
          <p:cNvSpPr/>
          <p:nvPr/>
        </p:nvSpPr>
        <p:spPr>
          <a:xfrm>
            <a:off x="1124005" y="2899489"/>
            <a:ext cx="3665066" cy="312380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2" name="フローチャート: 代替処理 11"/>
          <p:cNvSpPr/>
          <p:nvPr/>
        </p:nvSpPr>
        <p:spPr>
          <a:xfrm>
            <a:off x="1485901" y="3968852"/>
            <a:ext cx="2508921" cy="882253"/>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rgbClr val="FF0000"/>
                </a:solidFill>
              </a:rPr>
              <a:t>（１）道路の基本情報</a:t>
            </a:r>
          </a:p>
        </p:txBody>
      </p:sp>
      <p:sp>
        <p:nvSpPr>
          <p:cNvPr id="9" name="正方形/長方形 8"/>
          <p:cNvSpPr/>
          <p:nvPr/>
        </p:nvSpPr>
        <p:spPr>
          <a:xfrm>
            <a:off x="4789069" y="2899491"/>
            <a:ext cx="961054" cy="312380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3" name="フローチャート: 代替処理 12"/>
          <p:cNvSpPr/>
          <p:nvPr/>
        </p:nvSpPr>
        <p:spPr>
          <a:xfrm>
            <a:off x="4892760" y="3452218"/>
            <a:ext cx="690557" cy="2461021"/>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rgbClr val="FF0000"/>
                </a:solidFill>
              </a:rPr>
              <a:t>（２）道路の供用</a:t>
            </a:r>
            <a:endParaRPr kumimoji="1" lang="en-US" altLang="ja-JP" sz="1950" b="1" dirty="0">
              <a:solidFill>
                <a:srgbClr val="FF0000"/>
              </a:solidFill>
            </a:endParaRPr>
          </a:p>
          <a:p>
            <a:pPr algn="ctr"/>
            <a:r>
              <a:rPr kumimoji="1" lang="ja-JP" altLang="en-US" sz="1950" b="1" dirty="0">
                <a:solidFill>
                  <a:srgbClr val="FF0000"/>
                </a:solidFill>
              </a:rPr>
              <a:t>情報</a:t>
            </a:r>
          </a:p>
        </p:txBody>
      </p:sp>
      <p:sp>
        <p:nvSpPr>
          <p:cNvPr id="14" name="フローチャート: 代替処理 13"/>
          <p:cNvSpPr/>
          <p:nvPr/>
        </p:nvSpPr>
        <p:spPr>
          <a:xfrm>
            <a:off x="6247415" y="3968852"/>
            <a:ext cx="2253003" cy="882253"/>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950" b="1" dirty="0">
                <a:solidFill>
                  <a:srgbClr val="FF0000"/>
                </a:solidFill>
              </a:rPr>
              <a:t>（３）図面の情報</a:t>
            </a:r>
          </a:p>
        </p:txBody>
      </p:sp>
      <p:sp>
        <p:nvSpPr>
          <p:cNvPr id="10" name="正方形/長方形 9"/>
          <p:cNvSpPr/>
          <p:nvPr/>
        </p:nvSpPr>
        <p:spPr>
          <a:xfrm>
            <a:off x="5750123" y="2914540"/>
            <a:ext cx="3142205" cy="310875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5" name="正方形/長方形 14"/>
          <p:cNvSpPr/>
          <p:nvPr/>
        </p:nvSpPr>
        <p:spPr>
          <a:xfrm>
            <a:off x="7127070" y="1734950"/>
            <a:ext cx="1765259" cy="60557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6" name="フローチャート: 代替処理 15"/>
          <p:cNvSpPr/>
          <p:nvPr/>
        </p:nvSpPr>
        <p:spPr>
          <a:xfrm>
            <a:off x="7226444" y="1918939"/>
            <a:ext cx="1555552" cy="313434"/>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rgbClr val="FF0000"/>
                </a:solidFill>
              </a:rPr>
              <a:t>連絡先の情報</a:t>
            </a:r>
          </a:p>
        </p:txBody>
      </p:sp>
      <p:sp>
        <p:nvSpPr>
          <p:cNvPr id="4" name="正方形/長方形 3"/>
          <p:cNvSpPr/>
          <p:nvPr/>
        </p:nvSpPr>
        <p:spPr>
          <a:xfrm>
            <a:off x="875289" y="2652832"/>
            <a:ext cx="8017040" cy="11267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a:p>
        </p:txBody>
      </p:sp>
      <p:sp>
        <p:nvSpPr>
          <p:cNvPr id="17" name="フローチャート: 代替処理 16"/>
          <p:cNvSpPr/>
          <p:nvPr/>
        </p:nvSpPr>
        <p:spPr>
          <a:xfrm>
            <a:off x="2987855" y="2273751"/>
            <a:ext cx="1228001" cy="313434"/>
          </a:xfrm>
          <a:prstGeom prst="flowChartAlternateProcess">
            <a:avLst/>
          </a:prstGeom>
          <a:solidFill>
            <a:schemeClr val="accent2">
              <a:lumMod val="20000"/>
              <a:lumOff val="80000"/>
            </a:schemeClr>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300" b="1" dirty="0">
                <a:solidFill>
                  <a:srgbClr val="FF0000"/>
                </a:solidFill>
              </a:rPr>
              <a:t>列番号</a:t>
            </a:r>
          </a:p>
        </p:txBody>
      </p:sp>
      <p:sp>
        <p:nvSpPr>
          <p:cNvPr id="5" name="スライド番号プレースホルダー 4"/>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7</a:t>
            </a:fld>
            <a:endParaRPr lang="en-US" sz="1800" b="1" dirty="0">
              <a:solidFill>
                <a:schemeClr val="tx1"/>
              </a:solidFill>
              <a:latin typeface="+mj-ea"/>
              <a:ea typeface="+mj-ea"/>
            </a:endParaRPr>
          </a:p>
        </p:txBody>
      </p:sp>
      <p:pic>
        <p:nvPicPr>
          <p:cNvPr id="7" name="レコーディング (7)">
            <a:hlinkClick r:id="" action="ppaction://media"/>
            <a:extLst>
              <a:ext uri="{FF2B5EF4-FFF2-40B4-BE49-F238E27FC236}">
                <a16:creationId xmlns:a16="http://schemas.microsoft.com/office/drawing/2014/main" id="{EDDA21F7-822B-97E0-58E7-F62E43B043F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1438" y="-716221"/>
            <a:ext cx="609600" cy="609600"/>
          </a:xfrm>
          <a:prstGeom prst="rect">
            <a:avLst/>
          </a:prstGeom>
        </p:spPr>
      </p:pic>
    </p:spTree>
    <p:extLst>
      <p:ext uri="{BB962C8B-B14F-4D97-AF65-F5344CB8AC3E}">
        <p14:creationId xmlns:p14="http://schemas.microsoft.com/office/powerpoint/2010/main" val="368381374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8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7"/>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1038" y="939603"/>
            <a:ext cx="8543925" cy="486445"/>
          </a:xfrm>
        </p:spPr>
        <p:txBody>
          <a:bodyPr>
            <a:normAutofit/>
          </a:bodyPr>
          <a:lstStyle/>
          <a:p>
            <a:r>
              <a:rPr lang="ja-JP" altLang="en-US" sz="2800" b="1" dirty="0"/>
              <a:t>６．</a:t>
            </a:r>
            <a:r>
              <a:rPr lang="ja-JP" altLang="en-US" sz="2800" dirty="0">
                <a:latin typeface="+mj-ea"/>
              </a:rPr>
              <a:t>連絡先情報の記入</a:t>
            </a:r>
            <a:endParaRPr lang="ja-JP" altLang="en-US" sz="2800" b="1" dirty="0">
              <a:latin typeface="+mj-ea"/>
            </a:endParaRPr>
          </a:p>
        </p:txBody>
      </p:sp>
      <p:sp>
        <p:nvSpPr>
          <p:cNvPr id="3" name="コンテンツ プレースホルダー 2"/>
          <p:cNvSpPr>
            <a:spLocks noGrp="1"/>
          </p:cNvSpPr>
          <p:nvPr>
            <p:ph idx="1"/>
          </p:nvPr>
        </p:nvSpPr>
        <p:spPr>
          <a:xfrm>
            <a:off x="681038" y="1348657"/>
            <a:ext cx="8930878" cy="4765798"/>
          </a:xfrm>
        </p:spPr>
        <p:txBody>
          <a:bodyPr>
            <a:normAutofit/>
          </a:bodyPr>
          <a:lstStyle/>
          <a:p>
            <a:pPr marL="0" indent="0">
              <a:buNone/>
            </a:pPr>
            <a:endParaRPr kumimoji="1" lang="en-US" altLang="ja-JP" dirty="0"/>
          </a:p>
          <a:p>
            <a:pPr marL="0" indent="0">
              <a:buNone/>
            </a:pPr>
            <a:r>
              <a:rPr kumimoji="1" lang="ja-JP" altLang="en-US" dirty="0">
                <a:latin typeface="+mj-ea"/>
                <a:ea typeface="+mj-ea"/>
              </a:rPr>
              <a:t>　　①事務所名は記載済み</a:t>
            </a:r>
            <a:endParaRPr kumimoji="1" lang="en-US" altLang="ja-JP" dirty="0">
              <a:latin typeface="+mj-ea"/>
              <a:ea typeface="+mj-ea"/>
            </a:endParaRPr>
          </a:p>
          <a:p>
            <a:pPr marL="0" indent="0">
              <a:buNone/>
            </a:pPr>
            <a:r>
              <a:rPr lang="ja-JP" altLang="en-US" dirty="0">
                <a:latin typeface="+mj-ea"/>
                <a:ea typeface="+mj-ea"/>
              </a:rPr>
              <a:t>　　②作成日</a:t>
            </a:r>
            <a:endParaRPr lang="en-US" altLang="ja-JP" dirty="0">
              <a:latin typeface="+mj-ea"/>
              <a:ea typeface="+mj-ea"/>
            </a:endParaRPr>
          </a:p>
          <a:p>
            <a:pPr marL="0" indent="0">
              <a:buNone/>
            </a:pPr>
            <a:r>
              <a:rPr lang="ja-JP" altLang="en-US" dirty="0">
                <a:latin typeface="+mj-ea"/>
                <a:ea typeface="+mj-ea"/>
              </a:rPr>
              <a:t>　　③記入者名</a:t>
            </a:r>
            <a:endParaRPr lang="en-US" altLang="ja-JP" dirty="0">
              <a:latin typeface="+mj-ea"/>
              <a:ea typeface="+mj-ea"/>
            </a:endParaRPr>
          </a:p>
          <a:p>
            <a:pPr marL="0" indent="0">
              <a:buNone/>
            </a:pPr>
            <a:r>
              <a:rPr lang="ja-JP" altLang="en-US" dirty="0">
                <a:latin typeface="+mj-ea"/>
                <a:ea typeface="+mj-ea"/>
              </a:rPr>
              <a:t>　　④電話番号</a:t>
            </a:r>
            <a:endParaRPr lang="en-US" altLang="ja-JP" dirty="0">
              <a:latin typeface="+mj-ea"/>
              <a:ea typeface="+mj-ea"/>
            </a:endParaRPr>
          </a:p>
          <a:p>
            <a:pPr marL="0" indent="0">
              <a:buNone/>
            </a:pPr>
            <a:r>
              <a:rPr lang="ja-JP" altLang="en-US" dirty="0">
                <a:latin typeface="+mj-ea"/>
                <a:ea typeface="+mj-ea"/>
              </a:rPr>
              <a:t>　　⑤メールアドレス</a:t>
            </a:r>
            <a:endParaRPr kumimoji="1" lang="en-US" altLang="ja-JP" dirty="0">
              <a:latin typeface="+mj-ea"/>
              <a:ea typeface="+mj-ea"/>
            </a:endParaRPr>
          </a:p>
          <a:p>
            <a:pPr marL="0" indent="0">
              <a:buNone/>
            </a:pPr>
            <a:r>
              <a:rPr lang="ja-JP" altLang="en-US" dirty="0"/>
              <a:t>　</a:t>
            </a:r>
            <a:endParaRPr lang="en-US" altLang="ja-JP" dirty="0"/>
          </a:p>
          <a:p>
            <a:pPr marL="0" indent="0">
              <a:buNone/>
            </a:pPr>
            <a:endParaRPr lang="en-US" altLang="ja-JP" dirty="0"/>
          </a:p>
        </p:txBody>
      </p:sp>
      <p:sp>
        <p:nvSpPr>
          <p:cNvPr id="5" name="右中かっこ 4"/>
          <p:cNvSpPr/>
          <p:nvPr/>
        </p:nvSpPr>
        <p:spPr>
          <a:xfrm>
            <a:off x="4328988" y="2606070"/>
            <a:ext cx="301195" cy="1612954"/>
          </a:xfrm>
          <a:prstGeom prst="rightBrace">
            <a:avLst/>
          </a:prstGeom>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1463"/>
          </a:p>
        </p:txBody>
      </p:sp>
      <p:sp>
        <p:nvSpPr>
          <p:cNvPr id="6" name="テキスト ボックス 5"/>
          <p:cNvSpPr txBox="1"/>
          <p:nvPr/>
        </p:nvSpPr>
        <p:spPr>
          <a:xfrm>
            <a:off x="4773120" y="2985327"/>
            <a:ext cx="4530795" cy="1015663"/>
          </a:xfrm>
          <a:prstGeom prst="rect">
            <a:avLst/>
          </a:prstGeom>
          <a:noFill/>
        </p:spPr>
        <p:txBody>
          <a:bodyPr wrap="square" rtlCol="0">
            <a:spAutoFit/>
          </a:bodyPr>
          <a:lstStyle/>
          <a:p>
            <a:r>
              <a:rPr kumimoji="1" lang="ja-JP" altLang="en-US" sz="2000" dirty="0">
                <a:latin typeface="+mj-ea"/>
                <a:ea typeface="+mj-ea"/>
              </a:rPr>
              <a:t>必ずご記入ください</a:t>
            </a:r>
            <a:endParaRPr kumimoji="1" lang="en-US" altLang="ja-JP" sz="2000" dirty="0">
              <a:latin typeface="+mj-ea"/>
              <a:ea typeface="+mj-ea"/>
            </a:endParaRPr>
          </a:p>
          <a:p>
            <a:r>
              <a:rPr lang="ja-JP" altLang="ja-JP" sz="2000" dirty="0">
                <a:latin typeface="+mj-ea"/>
                <a:ea typeface="+mj-ea"/>
              </a:rPr>
              <a:t>記載・提出いただいた内容を</a:t>
            </a:r>
            <a:r>
              <a:rPr kumimoji="1" lang="ja-JP" altLang="en-US" sz="2000" dirty="0">
                <a:latin typeface="+mj-ea"/>
                <a:ea typeface="+mj-ea"/>
              </a:rPr>
              <a:t>確認させて</a:t>
            </a:r>
            <a:endParaRPr kumimoji="1" lang="en-US" altLang="ja-JP" sz="2000" dirty="0">
              <a:latin typeface="+mj-ea"/>
              <a:ea typeface="+mj-ea"/>
            </a:endParaRPr>
          </a:p>
          <a:p>
            <a:r>
              <a:rPr kumimoji="1" lang="ja-JP" altLang="en-US" sz="2000" dirty="0">
                <a:latin typeface="+mj-ea"/>
                <a:ea typeface="+mj-ea"/>
              </a:rPr>
              <a:t>いただく際に必要となります</a:t>
            </a:r>
          </a:p>
        </p:txBody>
      </p:sp>
      <p:sp>
        <p:nvSpPr>
          <p:cNvPr id="8" name="スライド番号プレースホルダー 7"/>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8</a:t>
            </a:fld>
            <a:endParaRPr lang="en-US" sz="1800" b="1" dirty="0">
              <a:solidFill>
                <a:schemeClr val="tx1"/>
              </a:solidFill>
              <a:latin typeface="+mj-ea"/>
              <a:ea typeface="+mj-ea"/>
            </a:endParaRPr>
          </a:p>
        </p:txBody>
      </p:sp>
      <p:sp>
        <p:nvSpPr>
          <p:cNvPr id="9" name="タイトル 1">
            <a:extLst>
              <a:ext uri="{FF2B5EF4-FFF2-40B4-BE49-F238E27FC236}">
                <a16:creationId xmlns:a16="http://schemas.microsoft.com/office/drawing/2014/main" id="{44844B0F-E800-927D-07E0-7327E6C19854}"/>
              </a:ext>
            </a:extLst>
          </p:cNvPr>
          <p:cNvSpPr txBox="1">
            <a:spLocks/>
          </p:cNvSpPr>
          <p:nvPr/>
        </p:nvSpPr>
        <p:spPr>
          <a:xfrm>
            <a:off x="759990" y="327138"/>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最初にやっていただく事</a:t>
            </a:r>
            <a:r>
              <a:rPr lang="en-US" altLang="ja-JP" sz="2800" b="1" dirty="0"/>
              <a:t>】</a:t>
            </a:r>
            <a:endParaRPr lang="ja-JP" altLang="en-US" sz="2800" b="1" dirty="0">
              <a:latin typeface="+mj-ea"/>
            </a:endParaRPr>
          </a:p>
        </p:txBody>
      </p:sp>
      <p:pic>
        <p:nvPicPr>
          <p:cNvPr id="11" name="図 10">
            <a:extLst>
              <a:ext uri="{FF2B5EF4-FFF2-40B4-BE49-F238E27FC236}">
                <a16:creationId xmlns:a16="http://schemas.microsoft.com/office/drawing/2014/main" id="{E50E36D2-222F-9755-BE03-143EDCC7D634}"/>
              </a:ext>
            </a:extLst>
          </p:cNvPr>
          <p:cNvPicPr>
            <a:picLocks noChangeAspect="1"/>
          </p:cNvPicPr>
          <p:nvPr/>
        </p:nvPicPr>
        <p:blipFill>
          <a:blip r:embed="rId4"/>
          <a:stretch>
            <a:fillRect/>
          </a:stretch>
        </p:blipFill>
        <p:spPr>
          <a:xfrm>
            <a:off x="7547092" y="327138"/>
            <a:ext cx="2064824" cy="1140903"/>
          </a:xfrm>
          <a:prstGeom prst="rect">
            <a:avLst/>
          </a:prstGeom>
        </p:spPr>
      </p:pic>
      <p:sp>
        <p:nvSpPr>
          <p:cNvPr id="7" name="正方形/長方形 6">
            <a:extLst>
              <a:ext uri="{FF2B5EF4-FFF2-40B4-BE49-F238E27FC236}">
                <a16:creationId xmlns:a16="http://schemas.microsoft.com/office/drawing/2014/main" id="{CE1B38B9-0F85-4DB7-AA6D-F323458ECC09}"/>
              </a:ext>
            </a:extLst>
          </p:cNvPr>
          <p:cNvSpPr/>
          <p:nvPr/>
        </p:nvSpPr>
        <p:spPr>
          <a:xfrm>
            <a:off x="9078985" y="387457"/>
            <a:ext cx="532931" cy="233328"/>
          </a:xfrm>
          <a:prstGeom prst="rect">
            <a:avLst/>
          </a:prstGeom>
          <a:noFill/>
          <a:ln w="28575">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63" dirty="0"/>
          </a:p>
        </p:txBody>
      </p:sp>
      <p:pic>
        <p:nvPicPr>
          <p:cNvPr id="10" name="レコーディング (8)">
            <a:hlinkClick r:id="" action="ppaction://media"/>
            <a:extLst>
              <a:ext uri="{FF2B5EF4-FFF2-40B4-BE49-F238E27FC236}">
                <a16:creationId xmlns:a16="http://schemas.microsoft.com/office/drawing/2014/main" id="{0F4FDDEF-7E09-34E4-446E-17CA5475EF6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3571" y="-747344"/>
            <a:ext cx="609600" cy="609601"/>
          </a:xfrm>
          <a:prstGeom prst="rect">
            <a:avLst/>
          </a:prstGeom>
        </p:spPr>
      </p:pic>
    </p:spTree>
    <p:extLst>
      <p:ext uri="{BB962C8B-B14F-4D97-AF65-F5344CB8AC3E}">
        <p14:creationId xmlns:p14="http://schemas.microsoft.com/office/powerpoint/2010/main" val="349255705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3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385894" y="1107380"/>
            <a:ext cx="9328557" cy="5570756"/>
          </a:xfrm>
          <a:prstGeom prst="rect">
            <a:avLst/>
          </a:prstGeom>
          <a:noFill/>
        </p:spPr>
        <p:txBody>
          <a:bodyPr wrap="square" rtlCol="0">
            <a:spAutoFit/>
          </a:bodyPr>
          <a:lstStyle/>
          <a:p>
            <a:r>
              <a:rPr kumimoji="1" lang="ja-JP" altLang="en-US" sz="2400" dirty="0">
                <a:solidFill>
                  <a:srgbClr val="FF0000"/>
                </a:solidFill>
                <a:highlight>
                  <a:srgbClr val="FFFF00"/>
                </a:highlight>
                <a:latin typeface="+mj-ea"/>
                <a:ea typeface="+mj-ea"/>
              </a:rPr>
              <a:t>黄色の網掛箇所</a:t>
            </a:r>
            <a:r>
              <a:rPr kumimoji="1" lang="ja-JP" altLang="en-US" sz="2400" dirty="0">
                <a:solidFill>
                  <a:srgbClr val="FF0000"/>
                </a:solidFill>
                <a:latin typeface="+mj-ea"/>
                <a:ea typeface="+mj-ea"/>
              </a:rPr>
              <a:t>の確認・修正方法です。</a:t>
            </a:r>
            <a:endParaRPr kumimoji="1" lang="en-US" altLang="ja-JP" sz="2400" dirty="0">
              <a:solidFill>
                <a:srgbClr val="FF0000"/>
              </a:solidFill>
              <a:latin typeface="+mj-ea"/>
              <a:ea typeface="+mj-ea"/>
            </a:endParaRPr>
          </a:p>
          <a:p>
            <a:r>
              <a:rPr kumimoji="1" lang="ja-JP" altLang="en-US" sz="2400" dirty="0">
                <a:latin typeface="+mj-ea"/>
                <a:ea typeface="+mj-ea"/>
              </a:rPr>
              <a:t>　</a:t>
            </a:r>
            <a:r>
              <a:rPr kumimoji="1" lang="en-US" altLang="ja-JP" sz="2000" dirty="0">
                <a:latin typeface="+mj-ea"/>
                <a:ea typeface="+mj-ea"/>
              </a:rPr>
              <a:t>【</a:t>
            </a:r>
            <a:r>
              <a:rPr kumimoji="1" lang="ja-JP" altLang="en-US" sz="2000" dirty="0">
                <a:latin typeface="+mj-ea"/>
                <a:ea typeface="+mj-ea"/>
              </a:rPr>
              <a:t>確認内容</a:t>
            </a:r>
            <a:r>
              <a:rPr kumimoji="1" lang="en-US" altLang="ja-JP" sz="2000" dirty="0">
                <a:latin typeface="+mj-ea"/>
                <a:ea typeface="+mj-ea"/>
              </a:rPr>
              <a:t>】</a:t>
            </a:r>
          </a:p>
          <a:p>
            <a:r>
              <a:rPr kumimoji="1" lang="ja-JP" altLang="en-US" sz="2000" dirty="0">
                <a:latin typeface="+mj-ea"/>
                <a:ea typeface="+mj-ea"/>
              </a:rPr>
              <a:t>　（１）内容記載済み⇒</a:t>
            </a:r>
            <a:r>
              <a:rPr kumimoji="1" lang="ja-JP" altLang="en-US" sz="2000" dirty="0">
                <a:latin typeface="+mj-ea"/>
              </a:rPr>
              <a:t>変更があれば修正</a:t>
            </a:r>
            <a:endParaRPr kumimoji="1" lang="en-US" altLang="ja-JP" sz="2000" dirty="0">
              <a:latin typeface="+mj-ea"/>
              <a:ea typeface="+mj-ea"/>
            </a:endParaRPr>
          </a:p>
          <a:p>
            <a:r>
              <a:rPr lang="ja-JP" altLang="en-US" sz="2000" dirty="0">
                <a:latin typeface="+mj-ea"/>
                <a:ea typeface="+mj-ea"/>
              </a:rPr>
              <a:t>　（２）空欄　　　　　　⇒内容の追記</a:t>
            </a:r>
            <a:endParaRPr lang="en-US" altLang="ja-JP" sz="2000" dirty="0">
              <a:latin typeface="+mj-ea"/>
              <a:ea typeface="+mj-ea"/>
            </a:endParaRPr>
          </a:p>
          <a:p>
            <a:r>
              <a:rPr kumimoji="1" lang="ja-JP" altLang="en-US" sz="2000" dirty="0">
                <a:latin typeface="+mj-ea"/>
              </a:rPr>
              <a:t>　　</a:t>
            </a:r>
            <a:r>
              <a:rPr kumimoji="1" lang="en-US" altLang="ja-JP" sz="2000" u="sng" dirty="0">
                <a:latin typeface="+mj-ea"/>
              </a:rPr>
              <a:t>※</a:t>
            </a:r>
            <a:r>
              <a:rPr kumimoji="1" lang="ja-JP" altLang="en-US" sz="2000" u="sng" dirty="0">
                <a:latin typeface="+mj-ea"/>
                <a:ea typeface="+mj-ea"/>
              </a:rPr>
              <a:t>黄色</a:t>
            </a:r>
            <a:r>
              <a:rPr kumimoji="1" lang="ja-JP" altLang="en-US" sz="2000" u="sng" dirty="0">
                <a:latin typeface="+mj-ea"/>
              </a:rPr>
              <a:t>網掛箇所以外でも変更があれば修正</a:t>
            </a:r>
            <a:endParaRPr kumimoji="1" lang="en-US" altLang="ja-JP" sz="2000" u="sng" dirty="0">
              <a:latin typeface="+mj-ea"/>
            </a:endParaRPr>
          </a:p>
          <a:p>
            <a:r>
              <a:rPr kumimoji="1" lang="ja-JP" altLang="en-US" sz="1400" b="1" dirty="0">
                <a:latin typeface="+mj-ea"/>
                <a:ea typeface="+mj-ea"/>
              </a:rPr>
              <a:t>　 </a:t>
            </a:r>
            <a:r>
              <a:rPr kumimoji="1" lang="ja-JP" altLang="en-US" sz="2000" dirty="0">
                <a:latin typeface="+mj-ea"/>
                <a:ea typeface="+mj-ea"/>
              </a:rPr>
              <a:t>（３）提供していただきたい図面列に</a:t>
            </a:r>
            <a:r>
              <a:rPr lang="ja-JP" altLang="en-US" sz="2000" dirty="0">
                <a:latin typeface="+mj-ea"/>
                <a:ea typeface="+mj-ea"/>
              </a:rPr>
              <a:t>斜線が引いてある場合</a:t>
            </a:r>
            <a:endParaRPr lang="en-US" altLang="ja-JP" sz="2000" dirty="0">
              <a:latin typeface="+mj-ea"/>
              <a:ea typeface="+mj-ea"/>
            </a:endParaRPr>
          </a:p>
          <a:p>
            <a:r>
              <a:rPr lang="ja-JP" altLang="en-US" sz="2000" dirty="0">
                <a:latin typeface="+mj-ea"/>
                <a:ea typeface="+mj-ea"/>
              </a:rPr>
              <a:t>　　　前年度までに図面はご提供済み（再提供は不要）</a:t>
            </a:r>
            <a:endParaRPr lang="en-US" altLang="ja-JP" sz="2000" dirty="0">
              <a:latin typeface="+mj-ea"/>
              <a:ea typeface="+mj-ea"/>
            </a:endParaRPr>
          </a:p>
          <a:p>
            <a:r>
              <a:rPr kumimoji="1" lang="ja-JP" altLang="en-US" sz="2000" dirty="0">
                <a:latin typeface="+mj-ea"/>
                <a:ea typeface="+mj-ea"/>
              </a:rPr>
              <a:t>　（４）提供していただきたい図面列に個別の図面名称が記載されている場合</a:t>
            </a:r>
            <a:endParaRPr kumimoji="1" lang="en-US" altLang="ja-JP" sz="2000" dirty="0">
              <a:latin typeface="+mj-ea"/>
              <a:ea typeface="+mj-ea"/>
            </a:endParaRPr>
          </a:p>
          <a:p>
            <a:r>
              <a:rPr kumimoji="1" lang="ja-JP" altLang="en-US" sz="2000" dirty="0">
                <a:latin typeface="+mj-ea"/>
                <a:ea typeface="+mj-ea"/>
              </a:rPr>
              <a:t>　　　当該図面のみご提供ください</a:t>
            </a:r>
            <a:endParaRPr kumimoji="1" lang="en-US" altLang="ja-JP" sz="2000" dirty="0">
              <a:latin typeface="+mj-ea"/>
              <a:ea typeface="+mj-ea"/>
            </a:endParaRPr>
          </a:p>
          <a:p>
            <a:r>
              <a:rPr kumimoji="1" lang="ja-JP" altLang="en-US" sz="2000" dirty="0">
                <a:latin typeface="+mj-ea"/>
                <a:ea typeface="+mj-ea"/>
              </a:rPr>
              <a:t>　　　</a:t>
            </a:r>
            <a:r>
              <a:rPr kumimoji="1" lang="en-US" altLang="ja-JP" sz="2000" dirty="0">
                <a:latin typeface="+mj-ea"/>
                <a:ea typeface="+mj-ea"/>
              </a:rPr>
              <a:t>※</a:t>
            </a:r>
            <a:r>
              <a:rPr kumimoji="1" lang="ja-JP" altLang="en-US" sz="2000" dirty="0">
                <a:latin typeface="+mj-ea"/>
                <a:ea typeface="+mj-ea"/>
              </a:rPr>
              <a:t>提供済みでも、変更があると推定される場合は改めて提供対象として記載</a:t>
            </a:r>
            <a:endParaRPr kumimoji="1" lang="en-US" altLang="ja-JP" sz="2000" dirty="0">
              <a:latin typeface="+mj-ea"/>
              <a:ea typeface="+mj-ea"/>
            </a:endParaRPr>
          </a:p>
          <a:p>
            <a:r>
              <a:rPr lang="ja-JP" altLang="en-US" sz="2400" dirty="0">
                <a:latin typeface="+mj-ea"/>
                <a:ea typeface="+mj-ea"/>
              </a:rPr>
              <a:t>　</a:t>
            </a:r>
            <a:r>
              <a:rPr lang="en-US" altLang="ja-JP" sz="2000" dirty="0">
                <a:latin typeface="+mj-ea"/>
                <a:ea typeface="+mj-ea"/>
              </a:rPr>
              <a:t>【</a:t>
            </a:r>
            <a:r>
              <a:rPr lang="ja-JP" altLang="en-US" sz="2000" dirty="0">
                <a:latin typeface="+mj-ea"/>
                <a:ea typeface="+mj-ea"/>
              </a:rPr>
              <a:t>修正方法</a:t>
            </a:r>
            <a:r>
              <a:rPr lang="en-US" altLang="ja-JP" sz="2000" dirty="0">
                <a:latin typeface="+mj-ea"/>
                <a:ea typeface="+mj-ea"/>
              </a:rPr>
              <a:t>】</a:t>
            </a:r>
          </a:p>
          <a:p>
            <a:r>
              <a:rPr lang="ja-JP" altLang="en-US" sz="2000" dirty="0">
                <a:latin typeface="+mj-ea"/>
                <a:ea typeface="+mj-ea"/>
              </a:rPr>
              <a:t>　（１）変更・修正⇒</a:t>
            </a:r>
            <a:r>
              <a:rPr lang="ja-JP" altLang="en-US" sz="2000" dirty="0">
                <a:solidFill>
                  <a:srgbClr val="FF0000"/>
                </a:solidFill>
                <a:latin typeface="+mj-ea"/>
                <a:ea typeface="+mj-ea"/>
              </a:rPr>
              <a:t>赤字の見え消し線</a:t>
            </a:r>
            <a:endParaRPr lang="en-US" altLang="ja-JP" sz="2000" dirty="0">
              <a:solidFill>
                <a:srgbClr val="FF0000"/>
              </a:solidFill>
              <a:latin typeface="+mj-ea"/>
              <a:ea typeface="+mj-ea"/>
            </a:endParaRPr>
          </a:p>
          <a:p>
            <a:r>
              <a:rPr lang="ja-JP" altLang="en-US" sz="2000" dirty="0">
                <a:latin typeface="+mj-ea"/>
                <a:ea typeface="+mj-ea"/>
              </a:rPr>
              <a:t>　（２）追記　　　  ⇒</a:t>
            </a:r>
            <a:r>
              <a:rPr lang="ja-JP" altLang="en-US" sz="2000" dirty="0">
                <a:solidFill>
                  <a:srgbClr val="FF0000"/>
                </a:solidFill>
                <a:latin typeface="+mj-ea"/>
                <a:ea typeface="+mj-ea"/>
              </a:rPr>
              <a:t>赤字で追記</a:t>
            </a:r>
            <a:endParaRPr lang="en-US" altLang="ja-JP" sz="2000" dirty="0">
              <a:solidFill>
                <a:srgbClr val="FF0000"/>
              </a:solidFill>
              <a:latin typeface="+mj-ea"/>
              <a:ea typeface="+mj-ea"/>
            </a:endParaRPr>
          </a:p>
          <a:p>
            <a:r>
              <a:rPr lang="ja-JP" altLang="en-US" sz="2000" dirty="0">
                <a:latin typeface="+mj-ea"/>
                <a:ea typeface="+mj-ea"/>
              </a:rPr>
              <a:t>　（３）プルダウン選択列の変更（道路種別・事業内容等）</a:t>
            </a:r>
            <a:endParaRPr lang="en-US" altLang="ja-JP" sz="2000" dirty="0">
              <a:latin typeface="+mj-ea"/>
              <a:ea typeface="+mj-ea"/>
            </a:endParaRPr>
          </a:p>
          <a:p>
            <a:r>
              <a:rPr lang="ja-JP" altLang="en-US" sz="2000" dirty="0">
                <a:latin typeface="+mj-ea"/>
                <a:ea typeface="+mj-ea"/>
              </a:rPr>
              <a:t>　　　⇒プルダウンメニューで変更する項目を選択（見え消し線は不要・</a:t>
            </a:r>
            <a:r>
              <a:rPr lang="ja-JP" altLang="en-US" sz="2000" dirty="0">
                <a:solidFill>
                  <a:srgbClr val="FF0000"/>
                </a:solidFill>
                <a:latin typeface="+mj-ea"/>
                <a:ea typeface="+mj-ea"/>
              </a:rPr>
              <a:t>選択後赤字）</a:t>
            </a:r>
            <a:endParaRPr lang="en-US" altLang="ja-JP" sz="2000" dirty="0">
              <a:latin typeface="+mj-ea"/>
              <a:ea typeface="+mj-ea"/>
            </a:endParaRPr>
          </a:p>
          <a:p>
            <a:r>
              <a:rPr lang="ja-JP" altLang="en-US" sz="2000" dirty="0">
                <a:latin typeface="+mj-ea"/>
                <a:ea typeface="+mj-ea"/>
              </a:rPr>
              <a:t>　　　　 </a:t>
            </a:r>
            <a:r>
              <a:rPr lang="en-US" altLang="ja-JP" sz="2000" dirty="0">
                <a:latin typeface="+mj-ea"/>
                <a:ea typeface="+mj-ea"/>
              </a:rPr>
              <a:t>※</a:t>
            </a:r>
            <a:r>
              <a:rPr lang="ja-JP" altLang="en-US" sz="2000" dirty="0">
                <a:latin typeface="+mj-ea"/>
                <a:ea typeface="+mj-ea"/>
              </a:rPr>
              <a:t>斜線箇所 ⇒確認・追記は不要</a:t>
            </a:r>
            <a:endParaRPr lang="en-US" altLang="ja-JP" sz="2000" dirty="0">
              <a:latin typeface="+mj-ea"/>
              <a:ea typeface="+mj-ea"/>
            </a:endParaRPr>
          </a:p>
          <a:p>
            <a:endParaRPr kumimoji="1" lang="en-US" altLang="ja-JP" sz="2400" dirty="0">
              <a:latin typeface="+mj-ea"/>
              <a:ea typeface="+mj-ea"/>
            </a:endParaRPr>
          </a:p>
        </p:txBody>
      </p:sp>
      <p:sp>
        <p:nvSpPr>
          <p:cNvPr id="8" name="スライド番号プレースホルダー 7"/>
          <p:cNvSpPr>
            <a:spLocks noGrp="1"/>
          </p:cNvSpPr>
          <p:nvPr>
            <p:ph type="sldNum" sz="quarter" idx="12"/>
          </p:nvPr>
        </p:nvSpPr>
        <p:spPr/>
        <p:txBody>
          <a:bodyPr/>
          <a:lstStyle/>
          <a:p>
            <a:fld id="{D57F1E4F-1CFF-5643-939E-217C01CDF565}" type="slidenum">
              <a:rPr lang="en-US" sz="1800" b="1" smtClean="0">
                <a:solidFill>
                  <a:schemeClr val="tx1"/>
                </a:solidFill>
                <a:latin typeface="+mj-ea"/>
                <a:ea typeface="+mj-ea"/>
              </a:rPr>
              <a:pPr/>
              <a:t>9</a:t>
            </a:fld>
            <a:endParaRPr lang="en-US" sz="1800" b="1" dirty="0">
              <a:solidFill>
                <a:schemeClr val="tx1"/>
              </a:solidFill>
              <a:latin typeface="+mj-ea"/>
              <a:ea typeface="+mj-ea"/>
            </a:endParaRPr>
          </a:p>
        </p:txBody>
      </p:sp>
      <p:sp>
        <p:nvSpPr>
          <p:cNvPr id="11" name="タイトル 1"/>
          <p:cNvSpPr txBox="1">
            <a:spLocks/>
          </p:cNvSpPr>
          <p:nvPr/>
        </p:nvSpPr>
        <p:spPr>
          <a:xfrm>
            <a:off x="681038" y="620935"/>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t>７</a:t>
            </a:r>
            <a:r>
              <a:rPr lang="en-US" altLang="ja-JP" sz="2800" b="1" dirty="0"/>
              <a:t>-</a:t>
            </a:r>
            <a:r>
              <a:rPr lang="ja-JP" altLang="en-US" sz="2800" b="1" dirty="0"/>
              <a:t>１．リスト記載済み箇所の確認・修正方法</a:t>
            </a:r>
            <a:endParaRPr lang="ja-JP" altLang="en-US" sz="2800" b="1" dirty="0">
              <a:solidFill>
                <a:srgbClr val="FF0000"/>
              </a:solidFill>
              <a:latin typeface="+mj-ea"/>
            </a:endParaRPr>
          </a:p>
        </p:txBody>
      </p:sp>
      <p:sp>
        <p:nvSpPr>
          <p:cNvPr id="2" name="タイトル 1">
            <a:extLst>
              <a:ext uri="{FF2B5EF4-FFF2-40B4-BE49-F238E27FC236}">
                <a16:creationId xmlns:a16="http://schemas.microsoft.com/office/drawing/2014/main" id="{6E7130C8-A562-AFBB-4D8C-A16228FFBCB5}"/>
              </a:ext>
            </a:extLst>
          </p:cNvPr>
          <p:cNvSpPr txBox="1">
            <a:spLocks/>
          </p:cNvSpPr>
          <p:nvPr/>
        </p:nvSpPr>
        <p:spPr>
          <a:xfrm>
            <a:off x="761233" y="96729"/>
            <a:ext cx="8543925" cy="4864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t>【</a:t>
            </a:r>
            <a:r>
              <a:rPr lang="ja-JP" altLang="en-US" sz="2800" b="1" dirty="0"/>
              <a:t>記載事項に関する確認</a:t>
            </a:r>
            <a:r>
              <a:rPr lang="en-US" altLang="ja-JP" sz="2800" b="1" dirty="0"/>
              <a:t>】</a:t>
            </a:r>
            <a:endParaRPr lang="ja-JP" altLang="en-US" sz="2800" b="1" dirty="0">
              <a:latin typeface="+mj-ea"/>
            </a:endParaRPr>
          </a:p>
        </p:txBody>
      </p:sp>
      <p:grpSp>
        <p:nvGrpSpPr>
          <p:cNvPr id="7" name="グループ化 6">
            <a:extLst>
              <a:ext uri="{FF2B5EF4-FFF2-40B4-BE49-F238E27FC236}">
                <a16:creationId xmlns:a16="http://schemas.microsoft.com/office/drawing/2014/main" id="{9B1052D6-71FF-B752-5D06-FD823A39C5B6}"/>
              </a:ext>
            </a:extLst>
          </p:cNvPr>
          <p:cNvGrpSpPr/>
          <p:nvPr/>
        </p:nvGrpSpPr>
        <p:grpSpPr>
          <a:xfrm>
            <a:off x="7649627" y="261561"/>
            <a:ext cx="2064824" cy="1140903"/>
            <a:chOff x="7649627" y="261561"/>
            <a:chExt cx="2064824" cy="1140903"/>
          </a:xfrm>
        </p:grpSpPr>
        <p:pic>
          <p:nvPicPr>
            <p:cNvPr id="4" name="図 3">
              <a:extLst>
                <a:ext uri="{FF2B5EF4-FFF2-40B4-BE49-F238E27FC236}">
                  <a16:creationId xmlns:a16="http://schemas.microsoft.com/office/drawing/2014/main" id="{98DD0AC0-ED3A-AC33-7BC1-B888043A340A}"/>
                </a:ext>
              </a:extLst>
            </p:cNvPr>
            <p:cNvPicPr>
              <a:picLocks noChangeAspect="1"/>
            </p:cNvPicPr>
            <p:nvPr/>
          </p:nvPicPr>
          <p:blipFill>
            <a:blip r:embed="rId4"/>
            <a:stretch>
              <a:fillRect/>
            </a:stretch>
          </p:blipFill>
          <p:spPr>
            <a:xfrm>
              <a:off x="7649627" y="261561"/>
              <a:ext cx="2064824" cy="1140903"/>
            </a:xfrm>
            <a:prstGeom prst="rect">
              <a:avLst/>
            </a:prstGeom>
          </p:spPr>
        </p:pic>
        <p:sp>
          <p:nvSpPr>
            <p:cNvPr id="3" name="正方形/長方形 2">
              <a:extLst>
                <a:ext uri="{FF2B5EF4-FFF2-40B4-BE49-F238E27FC236}">
                  <a16:creationId xmlns:a16="http://schemas.microsoft.com/office/drawing/2014/main" id="{EBAE6CA9-5BFA-4754-BEA7-A3A49BDA2E6B}"/>
                </a:ext>
              </a:extLst>
            </p:cNvPr>
            <p:cNvSpPr/>
            <p:nvPr/>
          </p:nvSpPr>
          <p:spPr>
            <a:xfrm>
              <a:off x="7785007" y="619572"/>
              <a:ext cx="1862331" cy="349660"/>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pic>
        <p:nvPicPr>
          <p:cNvPr id="9" name="レコーディング (9)">
            <a:hlinkClick r:id="" action="ppaction://media"/>
            <a:extLst>
              <a:ext uri="{FF2B5EF4-FFF2-40B4-BE49-F238E27FC236}">
                <a16:creationId xmlns:a16="http://schemas.microsoft.com/office/drawing/2014/main" id="{59BD0B0A-9D54-942A-A383-2F25D72CD57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8392" y="-716374"/>
            <a:ext cx="609600" cy="609600"/>
          </a:xfrm>
          <a:prstGeom prst="rect">
            <a:avLst/>
          </a:prstGeom>
        </p:spPr>
      </p:pic>
    </p:spTree>
    <p:extLst>
      <p:ext uri="{BB962C8B-B14F-4D97-AF65-F5344CB8AC3E}">
        <p14:creationId xmlns:p14="http://schemas.microsoft.com/office/powerpoint/2010/main" val="30154913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70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endCondLst>
                    <p:cond evt="onStopAudio" delay="0">
                      <p:tgtEl>
                        <p:sldTgt/>
                      </p:tgtEl>
                    </p:cond>
                  </p:endCondLst>
                </p:cTn>
                <p:tgtEl>
                  <p:spTgt spid="9"/>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
</p:tagLst>
</file>

<file path=ppt/tags/tag2.xml><?xml version="1.0" encoding="utf-8"?>
<p:tagLst xmlns:a="http://schemas.openxmlformats.org/drawingml/2006/main" xmlns:r="http://schemas.openxmlformats.org/officeDocument/2006/relationships" xmlns:p="http://schemas.openxmlformats.org/presentationml/2006/main">
  <p:tag name="TIMING" val="|0.9"/>
</p:tagLst>
</file>

<file path=ppt/tags/tag3.xml><?xml version="1.0" encoding="utf-8"?>
<p:tagLst xmlns:a="http://schemas.openxmlformats.org/drawingml/2006/main" xmlns:r="http://schemas.openxmlformats.org/officeDocument/2006/relationships" xmlns:p="http://schemas.openxmlformats.org/presentationml/2006/main">
  <p:tag name="TIMING" val="|1.4"/>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ファセット">
  <a:themeElements>
    <a:clrScheme name="ファセット">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3150</TotalTime>
  <Words>2221</Words>
  <PresentationFormat>A4 210 x 297 mm</PresentationFormat>
  <Paragraphs>322</Paragraphs>
  <Slides>24</Slides>
  <Notes>2</Notes>
  <HiddenSlides>0</HiddenSlides>
  <MMClips>23</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24</vt:i4>
      </vt:variant>
    </vt:vector>
  </HeadingPairs>
  <TitlesOfParts>
    <vt:vector size="33" baseType="lpstr">
      <vt:lpstr>ＭＳ Ｐゴシック</vt:lpstr>
      <vt:lpstr>メイリオ</vt:lpstr>
      <vt:lpstr>Arial</vt:lpstr>
      <vt:lpstr>Calibri</vt:lpstr>
      <vt:lpstr>Calibri Light</vt:lpstr>
      <vt:lpstr>Trebuchet MS</vt:lpstr>
      <vt:lpstr>Wingdings 3</vt:lpstr>
      <vt:lpstr>Office テーマ</vt:lpstr>
      <vt:lpstr>ファセット</vt:lpstr>
      <vt:lpstr>令和６年度　 【デジタル道路地図更新のための資料収集リスト】 作成要領  -国・都道府県・政令市・高速会社・道路公社-</vt:lpstr>
      <vt:lpstr>PowerPoint プレゼンテーション</vt:lpstr>
      <vt:lpstr>１．対象道路管理者</vt:lpstr>
      <vt:lpstr>２．対象道路</vt:lpstr>
      <vt:lpstr>３．更新対象事業項目</vt:lpstr>
      <vt:lpstr>４．更新対象年度</vt:lpstr>
      <vt:lpstr>５．デジタル道路地図更新のための資料収集リスト</vt:lpstr>
      <vt:lpstr>６．連絡先情報の記入</vt:lpstr>
      <vt:lpstr>PowerPoint プレゼンテーション</vt:lpstr>
      <vt:lpstr>PowerPoint プレゼンテーション</vt:lpstr>
      <vt:lpstr>８-１．（１）道路の基本情報の記入</vt:lpstr>
      <vt:lpstr>８-２．（２）道路の供用情報の記入</vt:lpstr>
      <vt:lpstr>８-３．（３）図面の情報の記入</vt:lpstr>
      <vt:lpstr>９．提出していただく図面の形式</vt:lpstr>
      <vt:lpstr>PowerPoint プレゼンテーション</vt:lpstr>
      <vt:lpstr>PowerPoint プレゼンテーション</vt:lpstr>
      <vt:lpstr>PowerPoint プレゼンテーション</vt:lpstr>
      <vt:lpstr>１１．照会票</vt:lpstr>
      <vt:lpstr>PowerPoint プレゼンテーション</vt:lpstr>
      <vt:lpstr>PowerPoint プレゼンテーション</vt:lpstr>
      <vt:lpstr>１４．問合せ先及び資料送付先</vt:lpstr>
      <vt:lpstr>１５．全体スケジュール</vt:lpstr>
      <vt:lpstr>PowerPoint プレゼンテーション</vt:lpstr>
      <vt:lpstr>１７．質問・疑問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2024-06-10T23:56:16Z</cp:lastPrinted>
  <dcterms:created xsi:type="dcterms:W3CDTF">2021-04-14T23:23:24Z</dcterms:created>
  <dcterms:modified xsi:type="dcterms:W3CDTF">2024-07-12T04:44:16Z</dcterms:modified>
</cp:coreProperties>
</file>